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2" r:id="rId2"/>
    <p:sldId id="339" r:id="rId3"/>
    <p:sldId id="341" r:id="rId4"/>
    <p:sldId id="335" r:id="rId5"/>
    <p:sldId id="274" r:id="rId6"/>
    <p:sldId id="336" r:id="rId7"/>
    <p:sldId id="311" r:id="rId8"/>
    <p:sldId id="328" r:id="rId9"/>
    <p:sldId id="329" r:id="rId10"/>
    <p:sldId id="316" r:id="rId11"/>
    <p:sldId id="332" r:id="rId12"/>
    <p:sldId id="330" r:id="rId13"/>
    <p:sldId id="343" r:id="rId14"/>
    <p:sldId id="334" r:id="rId15"/>
    <p:sldId id="337" r:id="rId16"/>
    <p:sldId id="333" r:id="rId17"/>
    <p:sldId id="319" r:id="rId18"/>
    <p:sldId id="321" r:id="rId19"/>
    <p:sldId id="322" r:id="rId20"/>
    <p:sldId id="323" r:id="rId21"/>
    <p:sldId id="345" r:id="rId22"/>
    <p:sldId id="324" r:id="rId23"/>
    <p:sldId id="338" r:id="rId24"/>
    <p:sldId id="340" r:id="rId25"/>
  </p:sldIdLst>
  <p:sldSz cx="10691813" cy="7559675"/>
  <p:notesSz cx="6805613" cy="9944100"/>
  <p:defaultTextStyle>
    <a:defPPr>
      <a:defRPr lang="de-DE"/>
    </a:defPPr>
    <a:lvl1pPr marL="0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31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258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388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516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646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775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904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033" algn="l" defTabSz="10422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58" userDrawn="1">
          <p15:clr>
            <a:srgbClr val="A4A3A4"/>
          </p15:clr>
        </p15:guide>
        <p15:guide id="2" pos="6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D629"/>
    <a:srgbClr val="F9F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14" autoAdjust="0"/>
    <p:restoredTop sz="90934" autoAdjust="0"/>
  </p:normalViewPr>
  <p:slideViewPr>
    <p:cSldViewPr>
      <p:cViewPr>
        <p:scale>
          <a:sx n="50" d="100"/>
          <a:sy n="50" d="100"/>
        </p:scale>
        <p:origin x="-33" y="513"/>
      </p:cViewPr>
      <p:guideLst>
        <p:guide orient="horz" pos="4558"/>
        <p:guide pos="65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77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Wissen ist Saft: Von der Frucht zum Saft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A64DE-D94A-46DF-8AE9-BC1A1A4DE619}" type="datetimeFigureOut">
              <a:rPr lang="de-AT" smtClean="0"/>
              <a:t>26.11.2018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6B641-E22F-4A3D-9FA7-59C1C3E47B7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9389469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Wissen ist Saft: Von der Frucht zum Saft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BB0FC-E27E-40D8-9051-53F12419FEAA}" type="datetimeFigureOut">
              <a:rPr lang="de-AT" smtClean="0"/>
              <a:t>26.11.2018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208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455D2-E060-464F-9780-3EC93ADF1F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618041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34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69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706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941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175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409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646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881" algn="l" defTabSz="7444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079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558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231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Fruchtsaft besteht zu ca. 90% aus Wasser. Damit weniger Platz für die Lagerung notwendig ist bzw. damit keine Konservierungsmittel zugesetzt werden müssen, wird der Saft bei uns durch eine spezielle „sanfte“ Vakuumkonzentrierung auf 1/7 des ursprünglichen Volumens reduziert.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8976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747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060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56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904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068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8848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920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5758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4960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846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5690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4850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0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396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720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875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098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296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056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www.rauch.cc/saftkunde</a:t>
            </a:r>
            <a:endParaRPr lang="de-AT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Wissen ist Saft: Von der Frucht zum Saft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247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4988" y="1908175"/>
            <a:ext cx="9621837" cy="5184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940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3"/>
            <a:ext cx="9088041" cy="1620430"/>
          </a:xfrm>
        </p:spPr>
        <p:txBody>
          <a:bodyPr>
            <a:normAutofit/>
          </a:bodyPr>
          <a:lstStyle>
            <a:lvl1pPr algn="ctr">
              <a:defRPr sz="43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67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211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193" y="5057052"/>
            <a:ext cx="9088041" cy="150143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5193" y="4512377"/>
            <a:ext cx="9088041" cy="544675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212" indent="0">
              <a:buNone/>
              <a:defRPr sz="1900"/>
            </a:lvl2pPr>
            <a:lvl3pPr marL="986424" indent="0">
              <a:buNone/>
              <a:defRPr sz="1700"/>
            </a:lvl3pPr>
            <a:lvl4pPr marL="1479636" indent="0">
              <a:buNone/>
              <a:defRPr sz="1500"/>
            </a:lvl4pPr>
            <a:lvl5pPr marL="1972848" indent="0">
              <a:buNone/>
              <a:defRPr sz="1500"/>
            </a:lvl5pPr>
            <a:lvl6pPr marL="2466059" indent="0">
              <a:buNone/>
              <a:defRPr sz="1500"/>
            </a:lvl6pPr>
            <a:lvl7pPr marL="2959274" indent="0">
              <a:buNone/>
              <a:defRPr sz="1500"/>
            </a:lvl7pPr>
            <a:lvl8pPr marL="3452484" indent="0">
              <a:buNone/>
              <a:defRPr sz="1500"/>
            </a:lvl8pPr>
            <a:lvl9pPr marL="3945697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78583"/>
            <a:ext cx="10691813" cy="80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/>
          <a:lstStyle/>
          <a:p>
            <a:pPr lvl="0"/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224114996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27953" tIns="63976" rIns="127953" bIns="63976" rtlCol="0" anchor="ctr">
            <a:normAutofit/>
          </a:bodyPr>
          <a:lstStyle/>
          <a:p>
            <a:r>
              <a:rPr lang="de-AT" noProof="0" dirty="0" smtClean="0"/>
              <a:t>Titelmasterformat durch Klicken bearbeiten</a:t>
            </a:r>
            <a:endParaRPr lang="de-AT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763928"/>
            <a:ext cx="9622632" cy="4989036"/>
          </a:xfrm>
          <a:prstGeom prst="rect">
            <a:avLst/>
          </a:prstGeom>
        </p:spPr>
        <p:txBody>
          <a:bodyPr vert="horz" lIns="127953" tIns="63976" rIns="127953" bIns="63976" rtlCol="0">
            <a:normAutofit/>
          </a:bodyPr>
          <a:lstStyle/>
          <a:p>
            <a:pPr lvl="0"/>
            <a:r>
              <a:rPr lang="de-AT" noProof="0" dirty="0" smtClean="0"/>
              <a:t>Textmasterformat bearbeiten</a:t>
            </a:r>
          </a:p>
          <a:p>
            <a:pPr lvl="1"/>
            <a:r>
              <a:rPr lang="de-AT" noProof="0" dirty="0" smtClean="0"/>
              <a:t>Zweite Ebene</a:t>
            </a:r>
          </a:p>
          <a:p>
            <a:pPr lvl="2"/>
            <a:r>
              <a:rPr lang="de-AT" noProof="0" dirty="0" smtClean="0"/>
              <a:t>Dritte Ebene</a:t>
            </a:r>
          </a:p>
          <a:p>
            <a:pPr lvl="3"/>
            <a:r>
              <a:rPr lang="de-AT" noProof="0" dirty="0" smtClean="0"/>
              <a:t>Vierte Ebene</a:t>
            </a:r>
          </a:p>
          <a:p>
            <a:pPr lvl="4"/>
            <a:r>
              <a:rPr lang="de-AT" noProof="0" dirty="0" smtClean="0"/>
              <a:t>Fünfte Ebene</a:t>
            </a:r>
            <a:endParaRPr lang="de-AT" noProof="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786" y="-2297"/>
            <a:ext cx="10692000" cy="91630"/>
          </a:xfrm>
          <a:prstGeom prst="rect">
            <a:avLst/>
          </a:prstGeom>
        </p:spPr>
      </p:pic>
      <p:pic>
        <p:nvPicPr>
          <p:cNvPr id="15" name="Grafik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34338" y="13829"/>
            <a:ext cx="1295220" cy="129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786" y="7468049"/>
            <a:ext cx="10692000" cy="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4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3966" rtl="0" eaLnBrk="1" latinLnBrk="0" hangingPunct="1">
        <a:spcBef>
          <a:spcPct val="0"/>
        </a:spcBef>
        <a:buNone/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8" indent="-342738" algn="l" defTabSz="913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97" indent="-285614" algn="l" defTabSz="9139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8" indent="-228491" algn="l" defTabSz="913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1" indent="-228491" algn="l" defTabSz="9139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24" indent="-228491" algn="l" defTabSz="91396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7" indent="-228491" algn="l" defTabSz="913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0" indent="-228491" algn="l" defTabSz="913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4" indent="-228491" algn="l" defTabSz="913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6" indent="-228491" algn="l" defTabSz="913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6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7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0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5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7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1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4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38383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hyperlink" Target="https://vimeo.com/album/4832494/video/24038414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imeo.com/album/4832494/video/240461765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hyperlink" Target="https://vimeo.com/album/4832494/video/240462634" TargetMode="Externa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jpeg"/><Relationship Id="rId4" Type="http://schemas.openxmlformats.org/officeDocument/2006/relationships/image" Target="../media/image39.png"/><Relationship Id="rId9" Type="http://schemas.openxmlformats.org/officeDocument/2006/relationships/hyperlink" Target="https://vimeo.com/album/4832494/video/24038766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38490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38575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386260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38698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38721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uch.cc/at/frag-rauc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46332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uch.cc/saftkun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38233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832494/video/2404614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vimeo.com/album/4832494/video/240382850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hyperlink" Target="https://vimeo.com/album/4832494/video/240383175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hyperlink" Target="https://vimeo.com/album/4832494/video/240461553" TargetMode="External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615123" y="5030643"/>
            <a:ext cx="9088041" cy="1470124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de-AT" altLang="de-DE" sz="3900"/>
              <a:t/>
            </a:r>
            <a:br>
              <a:rPr lang="de-AT" altLang="de-DE" sz="3900"/>
            </a:br>
            <a:r>
              <a:rPr lang="de-AT" altLang="de-DE" sz="2600"/>
              <a:t/>
            </a:r>
            <a:br>
              <a:rPr lang="de-AT" altLang="de-DE" sz="2600"/>
            </a:br>
            <a:r>
              <a:rPr lang="de-AT" altLang="de-DE" sz="2600" b="0"/>
              <a:t/>
            </a:r>
            <a:br>
              <a:rPr lang="de-AT" altLang="de-DE" sz="2600" b="0"/>
            </a:br>
            <a:endParaRPr lang="de-AT" altLang="de-DE" sz="3900"/>
          </a:p>
        </p:txBody>
      </p:sp>
      <p:sp>
        <p:nvSpPr>
          <p:cNvPr id="9219" name="Textplatzhalter 1"/>
          <p:cNvSpPr>
            <a:spLocks noGrp="1"/>
          </p:cNvSpPr>
          <p:nvPr>
            <p:ph type="body" idx="1"/>
          </p:nvPr>
        </p:nvSpPr>
        <p:spPr>
          <a:xfrm>
            <a:off x="449362" y="5508029"/>
            <a:ext cx="9088041" cy="1584176"/>
          </a:xfrm>
        </p:spPr>
        <p:txBody>
          <a:bodyPr>
            <a:normAutofit fontScale="25000" lnSpcReduction="20000"/>
          </a:bodyPr>
          <a:lstStyle/>
          <a:p>
            <a:endParaRPr lang="en-US" altLang="de-DE" sz="19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de-DE" sz="19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de-DE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</a:t>
            </a:r>
            <a:r>
              <a:rPr lang="en-US" altLang="de-DE" sz="8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Unterrichtsmaterial</a:t>
            </a:r>
            <a:r>
              <a:rPr lang="en-US" altLang="de-DE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8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zum</a:t>
            </a:r>
            <a:r>
              <a:rPr lang="en-US" altLang="de-DE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8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</a:t>
            </a:r>
            <a:r>
              <a:rPr lang="en-US" altLang="de-DE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altLang="de-DE" sz="8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Fruchtsaft</a:t>
            </a:r>
            <a:r>
              <a:rPr lang="en-US" altLang="de-DE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altLang="de-DE" sz="19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de-DE" sz="2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Wissen</a:t>
            </a:r>
            <a:r>
              <a:rPr lang="en-US" altLang="de-DE" sz="2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2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altLang="de-DE" sz="2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2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Saft</a:t>
            </a:r>
            <a:r>
              <a:rPr lang="en-US" altLang="de-DE" sz="2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altLang="de-DE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der </a:t>
            </a:r>
            <a:r>
              <a:rPr lang="en-US" altLang="de-DE" sz="9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Frucht</a:t>
            </a:r>
            <a:r>
              <a:rPr lang="en-US" altLang="de-DE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9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zum</a:t>
            </a:r>
            <a:r>
              <a:rPr lang="en-US" altLang="de-DE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9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Saft</a:t>
            </a:r>
            <a:endParaRPr lang="en-US" altLang="de-DE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de-DE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1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Konservierung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Frischer Saft – kurze Haltbarkeit – Gärung, deshalb</a:t>
            </a:r>
          </a:p>
          <a:p>
            <a:endParaRPr lang="de-AT" dirty="0" smtClean="0"/>
          </a:p>
          <a:p>
            <a:r>
              <a:rPr lang="de-AT" dirty="0" smtClean="0"/>
              <a:t>Zwei Konservierungsmethoden bei Direktsäften</a:t>
            </a:r>
          </a:p>
          <a:p>
            <a:pPr lvl="1"/>
            <a:r>
              <a:rPr lang="de-AT" dirty="0" smtClean="0"/>
              <a:t>Einfrieren</a:t>
            </a:r>
          </a:p>
          <a:p>
            <a:pPr lvl="1"/>
            <a:r>
              <a:rPr lang="de-AT" dirty="0" smtClean="0"/>
              <a:t>Hitzepasteurisierung</a:t>
            </a:r>
          </a:p>
          <a:p>
            <a:pPr marL="456983" lvl="1" indent="0">
              <a:buNone/>
            </a:pPr>
            <a:r>
              <a:rPr lang="de-AT" dirty="0" smtClean="0"/>
              <a:t>“Einkochen, Einwecken”</a:t>
            </a:r>
          </a:p>
          <a:p>
            <a:pPr marL="456983" lvl="1" indent="0">
              <a:buNone/>
            </a:pPr>
            <a:endParaRPr lang="de-AT" dirty="0" smtClean="0"/>
          </a:p>
          <a:p>
            <a:pPr marL="342738" lvl="1" indent="-342738">
              <a:buFont typeface="Arial" panose="020B0604020202020204" pitchFamily="34" charset="0"/>
              <a:buChar char="•"/>
            </a:pPr>
            <a:r>
              <a:rPr lang="de-AT" sz="2900" dirty="0" smtClean="0"/>
              <a:t>Nachteil: Hohe Energie-,</a:t>
            </a:r>
            <a:br>
              <a:rPr lang="de-AT" sz="2900" dirty="0" smtClean="0"/>
            </a:br>
            <a:r>
              <a:rPr lang="de-AT" sz="2900" dirty="0" smtClean="0"/>
              <a:t>Transport-, Lagerkosten</a:t>
            </a:r>
          </a:p>
          <a:p>
            <a:pPr marL="456983" lvl="1" indent="0">
              <a:buNone/>
            </a:pPr>
            <a:endParaRPr lang="de-AT" dirty="0" smtClean="0"/>
          </a:p>
          <a:p>
            <a:pPr marL="456983" lvl="1" indent="0">
              <a:buNone/>
            </a:pPr>
            <a:endParaRPr lang="de-AT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013" y="4850825"/>
            <a:ext cx="4320000" cy="2385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81614" y="6651050"/>
            <a:ext cx="112858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Skriptum:</a:t>
            </a:r>
            <a:br>
              <a:rPr lang="de-AT" sz="1600" dirty="0" smtClean="0"/>
            </a:br>
            <a:r>
              <a:rPr lang="de-AT" sz="1600" dirty="0" smtClean="0"/>
              <a:t>Seite 15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6008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354" y="287316"/>
            <a:ext cx="6985043" cy="61958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Wie viel Frucht ist in 1l reiner Saft</a:t>
            </a:r>
            <a:endParaRPr lang="de-AT" dirty="0"/>
          </a:p>
        </p:txBody>
      </p:sp>
      <p:sp>
        <p:nvSpPr>
          <p:cNvPr id="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3616" y="971526"/>
            <a:ext cx="2619391" cy="8048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>
                <a:latin typeface="Tahoma" pitchFamily="34" charset="0"/>
              </a:rPr>
              <a:t>Apfel, </a:t>
            </a:r>
            <a:r>
              <a:rPr lang="de-AT" altLang="de-DE" sz="2315" b="1" dirty="0" smtClean="0">
                <a:latin typeface="Tahoma" pitchFamily="34" charset="0"/>
              </a:rPr>
              <a:t>Birne</a:t>
            </a:r>
            <a:br>
              <a:rPr lang="de-AT" altLang="de-DE" sz="2315" b="1" dirty="0" smtClean="0">
                <a:latin typeface="Tahoma" pitchFamily="34" charset="0"/>
              </a:rPr>
            </a:br>
            <a:r>
              <a:rPr lang="de-AT" altLang="de-DE" sz="2315" b="1" dirty="0" smtClean="0">
                <a:latin typeface="Tahoma" pitchFamily="34" charset="0"/>
              </a:rPr>
              <a:t>Beeren</a:t>
            </a:r>
            <a:endParaRPr lang="de-DE" altLang="de-DE" sz="2315" b="1" dirty="0">
              <a:latin typeface="Tahoma" pitchFamily="34" charset="0"/>
            </a:endParaRPr>
          </a:p>
        </p:txBody>
      </p:sp>
      <p:sp>
        <p:nvSpPr>
          <p:cNvPr id="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19885" y="971525"/>
            <a:ext cx="2619391" cy="8048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>
                <a:latin typeface="Tahoma" pitchFamily="34" charset="0"/>
              </a:rPr>
              <a:t>Orange, Grapefruit</a:t>
            </a:r>
            <a:endParaRPr lang="de-DE" altLang="de-DE" sz="2315" b="1" dirty="0">
              <a:latin typeface="Tahoma" pitchFamily="34" charset="0"/>
            </a:endParaRPr>
          </a:p>
        </p:txBody>
      </p:sp>
      <p:sp>
        <p:nvSpPr>
          <p:cNvPr id="6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403043" y="971525"/>
            <a:ext cx="2619391" cy="8048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>
                <a:latin typeface="Tahoma" pitchFamily="34" charset="0"/>
              </a:rPr>
              <a:t>Maracuja, Granatapfel</a:t>
            </a:r>
            <a:endParaRPr lang="de-DE" altLang="de-DE" sz="2315" b="1" dirty="0">
              <a:latin typeface="Tahoma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3205476" y="971526"/>
            <a:ext cx="0" cy="611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6221744" y="971526"/>
            <a:ext cx="0" cy="611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93415" y="5257802"/>
            <a:ext cx="2429592" cy="175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43" dirty="0" smtClean="0"/>
              <a:t>Früchte, die als ganzes gepresst werden können</a:t>
            </a:r>
          </a:p>
          <a:p>
            <a:endParaRPr lang="de-DE" sz="1543" dirty="0" smtClean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 smtClean="0"/>
              <a:t>1,2 </a:t>
            </a:r>
            <a:r>
              <a:rPr lang="de-DE" sz="1543" dirty="0"/>
              <a:t>– 1,5kg Frucht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10-15 Äpfel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30 – 50 Erdbeeren 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543" dirty="0"/>
          </a:p>
        </p:txBody>
      </p:sp>
      <p:sp>
        <p:nvSpPr>
          <p:cNvPr id="15" name="Textfeld 14"/>
          <p:cNvSpPr txBox="1"/>
          <p:nvPr/>
        </p:nvSpPr>
        <p:spPr>
          <a:xfrm>
            <a:off x="3521734" y="4735677"/>
            <a:ext cx="2325606" cy="199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43" dirty="0" smtClean="0"/>
              <a:t>Früchte mit dicker, bitterer Schale</a:t>
            </a:r>
          </a:p>
          <a:p>
            <a:endParaRPr lang="de-DE" sz="1543" dirty="0" smtClean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 smtClean="0"/>
              <a:t>2,5kg</a:t>
            </a:r>
            <a:endParaRPr lang="de-DE" sz="1543" dirty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13-18 Orangen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543" dirty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Dicke Schale &amp; „Albedo“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535052" y="4606792"/>
            <a:ext cx="2487382" cy="246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43" dirty="0" smtClean="0"/>
              <a:t>Früchte mit dicker Schale, vielen Kernen </a:t>
            </a:r>
            <a:r>
              <a:rPr lang="de-DE" sz="1543" dirty="0"/>
              <a:t>und Luft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543" dirty="0" smtClean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 smtClean="0"/>
              <a:t>3-5 </a:t>
            </a:r>
            <a:r>
              <a:rPr lang="de-DE" sz="1543" dirty="0"/>
              <a:t>kg Frucht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12 Granatäpfel – </a:t>
            </a:r>
            <a:br>
              <a:rPr lang="de-DE" sz="1543" dirty="0"/>
            </a:br>
            <a:r>
              <a:rPr lang="de-DE" sz="1543" dirty="0"/>
              <a:t>100 Maracujas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543" dirty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 smtClean="0"/>
              <a:t>Fruchtgehalt </a:t>
            </a:r>
            <a:r>
              <a:rPr lang="de-DE" sz="1543" dirty="0"/>
              <a:t>25%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1lt = 25 Maracujas oder 3 Granatäpfel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7" y="1844656"/>
            <a:ext cx="2093813" cy="12291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55" y="3336751"/>
            <a:ext cx="2058541" cy="138146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690" y="1971240"/>
            <a:ext cx="2404397" cy="2404397"/>
          </a:xfrm>
          <a:prstGeom prst="rect">
            <a:avLst/>
          </a:prstGeom>
        </p:spPr>
      </p:pic>
      <p:pic>
        <p:nvPicPr>
          <p:cNvPr id="22" name="Grafik 2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052" y="3210109"/>
            <a:ext cx="2262761" cy="116940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039" y="1861528"/>
            <a:ext cx="1564787" cy="13532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450362" y="6781105"/>
            <a:ext cx="112858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Skriptum:</a:t>
            </a:r>
            <a:br>
              <a:rPr lang="de-AT" sz="1600" dirty="0" smtClean="0"/>
            </a:br>
            <a:r>
              <a:rPr lang="de-AT" sz="1600" dirty="0" smtClean="0"/>
              <a:t>Seite 21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6985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5" grpId="0"/>
      <p:bldP spid="21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oncentrate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677" y="-13253"/>
            <a:ext cx="3968829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3" name="Rectangle 9"/>
          <p:cNvSpPr>
            <a:spLocks noChangeArrowheads="1"/>
          </p:cNvSpPr>
          <p:nvPr/>
        </p:nvSpPr>
        <p:spPr bwMode="auto">
          <a:xfrm>
            <a:off x="1199585" y="5219997"/>
            <a:ext cx="1007957" cy="3569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 dirty="0" smtClean="0">
                <a:latin typeface="Tahoma" pitchFamily="34" charset="0"/>
              </a:rPr>
              <a:t>„Apfel“</a:t>
            </a:r>
            <a:endParaRPr lang="de-DE" altLang="de-DE" sz="1800" dirty="0">
              <a:latin typeface="Tahoma" pitchFamily="34" charset="0"/>
            </a:endParaRPr>
          </a:p>
        </p:txBody>
      </p:sp>
      <p:sp>
        <p:nvSpPr>
          <p:cNvPr id="23584" name="Rectangle 10"/>
          <p:cNvSpPr>
            <a:spLocks noChangeArrowheads="1"/>
          </p:cNvSpPr>
          <p:nvPr/>
        </p:nvSpPr>
        <p:spPr bwMode="auto">
          <a:xfrm>
            <a:off x="3299495" y="5219997"/>
            <a:ext cx="1007957" cy="3569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 dirty="0" smtClean="0">
                <a:latin typeface="Tahoma" pitchFamily="34" charset="0"/>
              </a:rPr>
              <a:t>„Apfel“</a:t>
            </a:r>
            <a:endParaRPr lang="de-DE" altLang="de-DE" sz="1800" dirty="0">
              <a:latin typeface="Tahoma" pitchFamily="34" charset="0"/>
            </a:endParaRPr>
          </a:p>
        </p:txBody>
      </p:sp>
      <p:sp>
        <p:nvSpPr>
          <p:cNvPr id="23585" name="Rectangle 11"/>
          <p:cNvSpPr>
            <a:spLocks noChangeArrowheads="1"/>
          </p:cNvSpPr>
          <p:nvPr/>
        </p:nvSpPr>
        <p:spPr bwMode="auto">
          <a:xfrm>
            <a:off x="1199585" y="3792058"/>
            <a:ext cx="1007957" cy="1427939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 dirty="0">
                <a:latin typeface="Tahoma" pitchFamily="34" charset="0"/>
              </a:rPr>
              <a:t>Wasser</a:t>
            </a:r>
          </a:p>
        </p:txBody>
      </p:sp>
      <p:sp>
        <p:nvSpPr>
          <p:cNvPr id="23587" name="Line 13"/>
          <p:cNvSpPr>
            <a:spLocks noChangeShapeType="1"/>
          </p:cNvSpPr>
          <p:nvPr/>
        </p:nvSpPr>
        <p:spPr bwMode="auto">
          <a:xfrm>
            <a:off x="2459531" y="3881305"/>
            <a:ext cx="839964" cy="124572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2315"/>
          </a:p>
        </p:txBody>
      </p:sp>
      <p:sp>
        <p:nvSpPr>
          <p:cNvPr id="23588" name="Text Box 14"/>
          <p:cNvSpPr txBox="1">
            <a:spLocks noChangeArrowheads="1"/>
          </p:cNvSpPr>
          <p:nvPr/>
        </p:nvSpPr>
        <p:spPr bwMode="auto">
          <a:xfrm>
            <a:off x="3098254" y="4115576"/>
            <a:ext cx="1259946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646" dirty="0">
                <a:solidFill>
                  <a:srgbClr val="FF0000"/>
                </a:solidFill>
                <a:latin typeface="Tahoma" pitchFamily="34" charset="0"/>
              </a:rPr>
              <a:t>- </a:t>
            </a:r>
            <a:r>
              <a:rPr lang="de-DE" altLang="de-DE" sz="2646" dirty="0" smtClean="0">
                <a:solidFill>
                  <a:srgbClr val="FF0000"/>
                </a:solidFill>
                <a:latin typeface="Tahoma" pitchFamily="34" charset="0"/>
              </a:rPr>
              <a:t>88%</a:t>
            </a:r>
            <a:endParaRPr lang="de-DE" altLang="de-DE" sz="2646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922757" y="1488230"/>
            <a:ext cx="1610114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2205" b="1" dirty="0">
                <a:latin typeface="Tahoma" pitchFamily="34" charset="0"/>
              </a:rPr>
              <a:t>1 Liter </a:t>
            </a:r>
            <a:r>
              <a:rPr lang="de-AT" altLang="de-DE" sz="2205" b="1" dirty="0" smtClean="0">
                <a:latin typeface="Tahoma" pitchFamily="34" charset="0"/>
              </a:rPr>
              <a:t>Apfelsaft</a:t>
            </a:r>
            <a:endParaRPr lang="de-AT" altLang="de-DE" sz="2205" b="1" dirty="0">
              <a:latin typeface="Tahoma" pitchFamily="34" charset="0"/>
            </a:endParaRP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4139538" y="2656165"/>
            <a:ext cx="933135" cy="703078"/>
          </a:xfrm>
          <a:prstGeom prst="rect">
            <a:avLst/>
          </a:prstGeom>
          <a:solidFill>
            <a:srgbClr val="FCCC0A">
              <a:alpha val="8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1323" b="1" dirty="0">
                <a:latin typeface="Tahoma" pitchFamily="34" charset="0"/>
              </a:rPr>
              <a:t>FTNF* </a:t>
            </a:r>
            <a:r>
              <a:rPr lang="de-AT" altLang="de-DE" sz="1323" b="1" dirty="0" smtClean="0">
                <a:latin typeface="Tahoma" pitchFamily="34" charset="0"/>
              </a:rPr>
              <a:t>Apfel-Aroma</a:t>
            </a:r>
            <a:endParaRPr lang="de-AT" altLang="de-DE" sz="1323" b="1" dirty="0">
              <a:latin typeface="Tahoma" pitchFamily="34" charset="0"/>
            </a:endParaRPr>
          </a:p>
        </p:txBody>
      </p:sp>
      <p:sp>
        <p:nvSpPr>
          <p:cNvPr id="23562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54879" y="267710"/>
            <a:ext cx="5639099" cy="56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6" tIns="50398" rIns="100796" bIns="50398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de-AT" altLang="de-DE" dirty="0" smtClean="0"/>
              <a:t>Fruchtsaft-Konzentration</a:t>
            </a:r>
            <a:endParaRPr lang="de-DE" altLang="de-DE" dirty="0" smtClean="0"/>
          </a:p>
        </p:txBody>
      </p:sp>
      <p:sp>
        <p:nvSpPr>
          <p:cNvPr id="37" name="AutoShape 123"/>
          <p:cNvSpPr>
            <a:spLocks noChangeArrowheads="1"/>
          </p:cNvSpPr>
          <p:nvPr/>
        </p:nvSpPr>
        <p:spPr bwMode="auto">
          <a:xfrm>
            <a:off x="2445532" y="3123587"/>
            <a:ext cx="1587181" cy="55472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-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984" dirty="0">
                <a:latin typeface="Arial" charset="0"/>
              </a:rPr>
              <a:t>Dampf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937552" y="1343232"/>
            <a:ext cx="2021784" cy="11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2205" b="1" dirty="0" smtClean="0">
                <a:latin typeface="Tahoma" pitchFamily="34" charset="0"/>
              </a:rPr>
              <a:t>120ml Apfelsaft- </a:t>
            </a:r>
            <a:r>
              <a:rPr lang="de-AT" altLang="de-DE" sz="2205" b="1" dirty="0">
                <a:latin typeface="Tahoma" pitchFamily="34" charset="0"/>
              </a:rPr>
              <a:t>Konzentrat</a:t>
            </a: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1124590" y="6590293"/>
            <a:ext cx="3832353" cy="70738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57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9318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339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606550" indent="-87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2063750" indent="-873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2520950" indent="-873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978150" indent="-873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3435350" indent="-873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1" kern="0" dirty="0"/>
              <a:t>Bessere Lagerung &amp; Transport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b="1" kern="0" dirty="0"/>
              <a:t>Keine Konservierungsstoffe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80661" y="5677910"/>
            <a:ext cx="1709892" cy="635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764" dirty="0"/>
              <a:t>Sanftes </a:t>
            </a:r>
            <a:r>
              <a:rPr lang="de-DE" sz="1764" dirty="0" smtClean="0"/>
              <a:t>Erhitzen </a:t>
            </a:r>
            <a:r>
              <a:rPr lang="de-DE" sz="1764" dirty="0"/>
              <a:t/>
            </a:r>
            <a:br>
              <a:rPr lang="de-DE" sz="1764" dirty="0"/>
            </a:br>
            <a:r>
              <a:rPr lang="de-DE" sz="1764" dirty="0"/>
              <a:t>unter Vakuum</a:t>
            </a:r>
            <a:endParaRPr lang="de-AT" sz="1764" dirty="0"/>
          </a:p>
        </p:txBody>
      </p:sp>
      <p:pic>
        <p:nvPicPr>
          <p:cNvPr id="15" name="Picture 4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866" y="6653531"/>
            <a:ext cx="1398053" cy="77184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794178" y="6659136"/>
            <a:ext cx="131388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Skriptum:</a:t>
            </a:r>
            <a:br>
              <a:rPr lang="de-AT" sz="2000" dirty="0" smtClean="0"/>
            </a:br>
            <a:r>
              <a:rPr lang="de-AT" sz="2000" dirty="0" smtClean="0"/>
              <a:t>Seite 17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3765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3" grpId="0" animBg="1"/>
      <p:bldP spid="23584" grpId="0" animBg="1"/>
      <p:bldP spid="23585" grpId="0" animBg="1"/>
      <p:bldP spid="23587" grpId="0" animBg="1"/>
      <p:bldP spid="23588" grpId="0"/>
      <p:bldP spid="23557" grpId="0"/>
      <p:bldP spid="23561" grpId="0" animBg="1"/>
      <p:bldP spid="37" grpId="0" animBg="1"/>
      <p:bldP spid="38" grpId="0"/>
      <p:bldP spid="39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362" y="395461"/>
            <a:ext cx="8028326" cy="61958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Schritte der Saftproduktion</a:t>
            </a:r>
            <a:endParaRPr lang="de-AT" dirty="0"/>
          </a:p>
        </p:txBody>
      </p:sp>
      <p:sp>
        <p:nvSpPr>
          <p:cNvPr id="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1267656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Ernte &amp; Transport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1910016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Waschen &amp; Sortieren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6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2552375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Pressen &amp; Filtration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51424" y="1848537"/>
            <a:ext cx="1753110" cy="116955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Obst-verarbeitung </a:t>
            </a:r>
          </a:p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„</a:t>
            </a:r>
            <a:r>
              <a:rPr lang="de-AT" altLang="de-DE" sz="2000" dirty="0" err="1">
                <a:latin typeface="Tahoma" pitchFamily="34" charset="0"/>
              </a:rPr>
              <a:t>Halbware</a:t>
            </a:r>
            <a:r>
              <a:rPr lang="de-AT" altLang="de-DE" sz="2000" dirty="0">
                <a:latin typeface="Tahoma" pitchFamily="34" charset="0"/>
              </a:rPr>
              <a:t>“</a:t>
            </a:r>
            <a:endParaRPr lang="de-DE" altLang="de-DE" sz="2000" dirty="0">
              <a:latin typeface="Tahoma" pitchFamily="34" charset="0"/>
            </a:endParaRPr>
          </a:p>
        </p:txBody>
      </p:sp>
      <p:sp>
        <p:nvSpPr>
          <p:cNvPr id="8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3194735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Konzentration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9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3837094"/>
            <a:ext cx="6072976" cy="8048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Transport &amp; Lagerung:</a:t>
            </a:r>
            <a:br>
              <a:rPr lang="de-AT" altLang="de-DE" sz="2315" dirty="0">
                <a:latin typeface="Tahoma" pitchFamily="34" charset="0"/>
              </a:rPr>
            </a:br>
            <a:r>
              <a:rPr lang="de-AT" altLang="de-DE" sz="2315" dirty="0">
                <a:latin typeface="Tahoma" pitchFamily="34" charset="0"/>
              </a:rPr>
              <a:t>Saft, Püree, Konzentrate, Aroma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0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4787681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Mischen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1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5430041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Pasteurisierung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6072400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 smtClean="0">
                <a:latin typeface="Tahoma" pitchFamily="34" charset="0"/>
              </a:rPr>
              <a:t>Abfüllung </a:t>
            </a:r>
            <a:r>
              <a:rPr lang="de-AT" altLang="de-DE" sz="2315" dirty="0">
                <a:latin typeface="Tahoma" pitchFamily="34" charset="0"/>
              </a:rPr>
              <a:t>in </a:t>
            </a:r>
            <a:r>
              <a:rPr lang="de-AT" altLang="de-DE" sz="2315" dirty="0" smtClean="0">
                <a:latin typeface="Tahoma" pitchFamily="34" charset="0"/>
              </a:rPr>
              <a:t>Packungen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6714760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 smtClean="0">
                <a:latin typeface="Tahoma" pitchFamily="34" charset="0"/>
              </a:rPr>
              <a:t>Logistik zum Kunden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58274" y="5348772"/>
            <a:ext cx="1753110" cy="1169551"/>
          </a:xfrm>
          <a:prstGeom prst="rect">
            <a:avLst/>
          </a:prstGeom>
          <a:solidFill>
            <a:srgbClr val="FCCC0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Saft-produktion</a:t>
            </a:r>
          </a:p>
          <a:p>
            <a:pPr algn="ctr">
              <a:spcBef>
                <a:spcPct val="50000"/>
              </a:spcBef>
            </a:pPr>
            <a:r>
              <a:rPr lang="de-DE" altLang="de-DE" sz="2000" dirty="0">
                <a:latin typeface="Tahoma" pitchFamily="34" charset="0"/>
              </a:rPr>
              <a:t>„Fertigware“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593378" y="3643319"/>
            <a:ext cx="1440160" cy="114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88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643" y="302737"/>
            <a:ext cx="8107702" cy="125994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„Orangen-Saft aus Konzentrat“:</a:t>
            </a:r>
            <a:br>
              <a:rPr lang="de-AT" dirty="0" smtClean="0"/>
            </a:br>
            <a:r>
              <a:rPr lang="de-AT" dirty="0" smtClean="0"/>
              <a:t>Von der Frucht in die Packung</a:t>
            </a:r>
            <a:endParaRPr lang="de-AT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338" y="2926027"/>
            <a:ext cx="1934000" cy="17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50333" y="5761380"/>
            <a:ext cx="98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800" dirty="0"/>
              <a:t>2,5kg</a:t>
            </a:r>
            <a:br>
              <a:rPr lang="de-AT" sz="1800" dirty="0"/>
            </a:br>
            <a:r>
              <a:rPr lang="de-AT" sz="1800" dirty="0"/>
              <a:t>Orangen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8532" y="3072143"/>
            <a:ext cx="1693316" cy="19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849487" y="5608710"/>
            <a:ext cx="1335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800" dirty="0"/>
              <a:t>1l </a:t>
            </a:r>
          </a:p>
          <a:p>
            <a:pPr algn="ctr"/>
            <a:r>
              <a:rPr lang="de-AT" sz="1800" dirty="0"/>
              <a:t>Orangensaft</a:t>
            </a:r>
            <a:br>
              <a:rPr lang="de-AT" sz="1800" dirty="0"/>
            </a:br>
            <a:r>
              <a:rPr lang="de-AT" sz="1800" dirty="0"/>
              <a:t>nicht aus</a:t>
            </a:r>
            <a:br>
              <a:rPr lang="de-AT" sz="1800" dirty="0"/>
            </a:br>
            <a:r>
              <a:rPr lang="de-AT" sz="1800" dirty="0"/>
              <a:t>Konzentrat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1038" y="4537221"/>
            <a:ext cx="1428759" cy="26193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2" dirty="0"/>
              <a:t>Orangenkonzentrat</a:t>
            </a:r>
            <a:endParaRPr lang="de-AT" sz="1157" dirty="0"/>
          </a:p>
        </p:txBody>
      </p:sp>
      <p:sp>
        <p:nvSpPr>
          <p:cNvPr id="10" name="Textfeld 9"/>
          <p:cNvSpPr txBox="1"/>
          <p:nvPr/>
        </p:nvSpPr>
        <p:spPr>
          <a:xfrm>
            <a:off x="6853636" y="2390982"/>
            <a:ext cx="1428759" cy="169488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AT" sz="1157" dirty="0"/>
          </a:p>
          <a:p>
            <a:pPr algn="ctr"/>
            <a:endParaRPr lang="de-AT" sz="1157" dirty="0"/>
          </a:p>
          <a:p>
            <a:pPr algn="ctr"/>
            <a:endParaRPr lang="de-AT" sz="1157" dirty="0"/>
          </a:p>
          <a:p>
            <a:pPr algn="ctr"/>
            <a:endParaRPr lang="de-AT" sz="1157" dirty="0"/>
          </a:p>
          <a:p>
            <a:pPr algn="ctr"/>
            <a:r>
              <a:rPr lang="de-AT" sz="1157" dirty="0"/>
              <a:t>864ml Wasser</a:t>
            </a:r>
            <a:br>
              <a:rPr lang="de-AT" sz="1157" dirty="0"/>
            </a:br>
            <a:endParaRPr lang="de-AT" sz="1157" dirty="0"/>
          </a:p>
          <a:p>
            <a:pPr algn="ctr"/>
            <a:endParaRPr lang="de-AT" sz="1157" dirty="0"/>
          </a:p>
          <a:p>
            <a:pPr algn="ctr"/>
            <a:endParaRPr lang="de-AT" sz="1157" dirty="0"/>
          </a:p>
          <a:p>
            <a:pPr algn="ctr"/>
            <a:endParaRPr lang="de-AT" sz="1157" dirty="0"/>
          </a:p>
        </p:txBody>
      </p:sp>
      <p:sp>
        <p:nvSpPr>
          <p:cNvPr id="11" name="Textfeld 10"/>
          <p:cNvSpPr txBox="1"/>
          <p:nvPr/>
        </p:nvSpPr>
        <p:spPr>
          <a:xfrm>
            <a:off x="6991133" y="4232868"/>
            <a:ext cx="1207263" cy="21114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772" dirty="0"/>
              <a:t>Orangenaroma FTNF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536134" y="5303370"/>
            <a:ext cx="2018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800" dirty="0"/>
              <a:t>136ml Orangen Konzentrat</a:t>
            </a:r>
          </a:p>
          <a:p>
            <a:pPr algn="ctr"/>
            <a:r>
              <a:rPr lang="de-AT" sz="1800" dirty="0"/>
              <a:t>&amp; </a:t>
            </a:r>
            <a:br>
              <a:rPr lang="de-AT" sz="1800" dirty="0"/>
            </a:br>
            <a:r>
              <a:rPr lang="de-AT" sz="1800" dirty="0" smtClean="0"/>
              <a:t>0,1ml </a:t>
            </a:r>
            <a:r>
              <a:rPr lang="de-AT" sz="1800" dirty="0"/>
              <a:t/>
            </a:r>
            <a:br>
              <a:rPr lang="de-AT" sz="1800" dirty="0"/>
            </a:br>
            <a:r>
              <a:rPr lang="de-AT" sz="1800" dirty="0" smtClean="0"/>
              <a:t>Orangenaroma</a:t>
            </a:r>
          </a:p>
          <a:p>
            <a:pPr algn="ctr"/>
            <a:r>
              <a:rPr lang="de-AT" sz="1800" dirty="0" smtClean="0"/>
              <a:t>&amp;</a:t>
            </a:r>
          </a:p>
          <a:p>
            <a:pPr algn="ctr"/>
            <a:r>
              <a:rPr lang="de-AT" sz="1800" dirty="0"/>
              <a:t>8</a:t>
            </a:r>
            <a:r>
              <a:rPr lang="de-AT" sz="1800" dirty="0" smtClean="0"/>
              <a:t>64ml Trinkwasser</a:t>
            </a:r>
            <a:endParaRPr lang="de-AT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8102" y="1815979"/>
            <a:ext cx="1277691" cy="330358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050844" y="5761379"/>
            <a:ext cx="1335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800" dirty="0"/>
              <a:t>1l </a:t>
            </a:r>
          </a:p>
          <a:p>
            <a:pPr algn="ctr"/>
            <a:r>
              <a:rPr lang="de-AT" sz="1800" dirty="0"/>
              <a:t>Orangensaft</a:t>
            </a:r>
            <a:br>
              <a:rPr lang="de-AT" sz="1800" dirty="0"/>
            </a:br>
            <a:r>
              <a:rPr lang="de-AT" sz="1800" dirty="0"/>
              <a:t>aus</a:t>
            </a:r>
            <a:br>
              <a:rPr lang="de-AT" sz="1800" dirty="0"/>
            </a:br>
            <a:r>
              <a:rPr lang="de-AT" sz="1800" dirty="0"/>
              <a:t>Konzentrat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2450561" y="2712390"/>
            <a:ext cx="288513" cy="2346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315"/>
          </a:p>
        </p:txBody>
      </p:sp>
      <p:sp>
        <p:nvSpPr>
          <p:cNvPr id="16" name="Pfeil nach rechts 15"/>
          <p:cNvSpPr/>
          <p:nvPr/>
        </p:nvSpPr>
        <p:spPr>
          <a:xfrm>
            <a:off x="6383774" y="2687357"/>
            <a:ext cx="288513" cy="2346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315"/>
          </a:p>
        </p:txBody>
      </p:sp>
      <p:sp>
        <p:nvSpPr>
          <p:cNvPr id="17" name="Pfeil nach rechts 16"/>
          <p:cNvSpPr/>
          <p:nvPr/>
        </p:nvSpPr>
        <p:spPr>
          <a:xfrm>
            <a:off x="8546995" y="2662325"/>
            <a:ext cx="288513" cy="2346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315"/>
          </a:p>
        </p:txBody>
      </p:sp>
      <p:sp>
        <p:nvSpPr>
          <p:cNvPr id="18" name="Pfeil nach rechts 17"/>
          <p:cNvSpPr/>
          <p:nvPr/>
        </p:nvSpPr>
        <p:spPr>
          <a:xfrm>
            <a:off x="4553818" y="2699717"/>
            <a:ext cx="288513" cy="2346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315"/>
          </a:p>
        </p:txBody>
      </p:sp>
      <p:sp>
        <p:nvSpPr>
          <p:cNvPr id="19" name="Textfeld 18"/>
          <p:cNvSpPr txBox="1"/>
          <p:nvPr/>
        </p:nvSpPr>
        <p:spPr>
          <a:xfrm>
            <a:off x="5023680" y="3940174"/>
            <a:ext cx="1201343" cy="431528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102" dirty="0" smtClean="0"/>
              <a:t>Orangensaft-Konzentrat</a:t>
            </a:r>
            <a:endParaRPr lang="de-AT" sz="1157" dirty="0"/>
          </a:p>
        </p:txBody>
      </p:sp>
      <p:sp>
        <p:nvSpPr>
          <p:cNvPr id="20" name="Textfeld 19"/>
          <p:cNvSpPr txBox="1"/>
          <p:nvPr/>
        </p:nvSpPr>
        <p:spPr>
          <a:xfrm>
            <a:off x="5023680" y="3410583"/>
            <a:ext cx="1207263" cy="32996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772" dirty="0"/>
              <a:t>Orangenaroma </a:t>
            </a:r>
            <a:r>
              <a:rPr lang="de-AT" sz="772" dirty="0" smtClean="0"/>
              <a:t/>
            </a:r>
            <a:br>
              <a:rPr lang="de-AT" sz="772" dirty="0" smtClean="0"/>
            </a:br>
            <a:r>
              <a:rPr lang="de-AT" sz="772" dirty="0" smtClean="0"/>
              <a:t>FTNF</a:t>
            </a:r>
            <a:endParaRPr lang="de-AT" sz="772" dirty="0"/>
          </a:p>
        </p:txBody>
      </p:sp>
      <p:sp>
        <p:nvSpPr>
          <p:cNvPr id="21" name="Textfeld 20"/>
          <p:cNvSpPr txBox="1"/>
          <p:nvPr/>
        </p:nvSpPr>
        <p:spPr>
          <a:xfrm>
            <a:off x="4623484" y="5492757"/>
            <a:ext cx="2018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800" dirty="0"/>
              <a:t>136ml Orangen Konzentrat</a:t>
            </a:r>
          </a:p>
          <a:p>
            <a:pPr algn="ctr"/>
            <a:r>
              <a:rPr lang="de-AT" sz="1800" dirty="0"/>
              <a:t>&amp; </a:t>
            </a:r>
            <a:br>
              <a:rPr lang="de-AT" sz="1800" dirty="0"/>
            </a:br>
            <a:r>
              <a:rPr lang="de-AT" sz="1800" dirty="0" smtClean="0"/>
              <a:t>0,1ml </a:t>
            </a:r>
            <a:r>
              <a:rPr lang="de-AT" sz="1800" dirty="0"/>
              <a:t/>
            </a:r>
            <a:br>
              <a:rPr lang="de-AT" sz="1800" dirty="0"/>
            </a:br>
            <a:r>
              <a:rPr lang="de-AT" sz="1800" dirty="0" smtClean="0"/>
              <a:t>Orangenaroma</a:t>
            </a:r>
          </a:p>
        </p:txBody>
      </p:sp>
      <p:pic>
        <p:nvPicPr>
          <p:cNvPr id="22" name="Picture 4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77" y="6578942"/>
            <a:ext cx="1368911" cy="75575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566994" y="6588149"/>
            <a:ext cx="131388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Skriptum:</a:t>
            </a:r>
            <a:br>
              <a:rPr lang="de-AT" sz="2000" dirty="0" smtClean="0"/>
            </a:br>
            <a:r>
              <a:rPr lang="de-AT" sz="2000" dirty="0" smtClean="0"/>
              <a:t>Seite 23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1381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 animBg="1"/>
      <p:bldP spid="11" grpId="0" animBg="1"/>
      <p:bldP spid="12" grpId="0"/>
      <p:bldP spid="14" grpId="0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Und jetzt Ihr: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938" y="1771618"/>
            <a:ext cx="3268285" cy="4629228"/>
          </a:xfrm>
          <a:prstGeom prst="rect">
            <a:avLst/>
          </a:prstGeom>
        </p:spPr>
      </p:pic>
      <p:sp>
        <p:nvSpPr>
          <p:cNvPr id="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3451" y="3389810"/>
            <a:ext cx="2680612" cy="41549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b="1" dirty="0" smtClean="0">
                <a:solidFill>
                  <a:srgbClr val="FFFF00"/>
                </a:solidFill>
                <a:latin typeface="Tahoma" pitchFamily="34" charset="0"/>
              </a:rPr>
              <a:t>100% Saft</a:t>
            </a:r>
            <a:endParaRPr lang="de-DE" altLang="de-DE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67962" y="3389810"/>
            <a:ext cx="2680612" cy="41549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b="1" dirty="0" smtClean="0">
                <a:solidFill>
                  <a:srgbClr val="FFFF00"/>
                </a:solidFill>
                <a:latin typeface="Tahoma" pitchFamily="34" charset="0"/>
              </a:rPr>
              <a:t>Nektar</a:t>
            </a:r>
            <a:endParaRPr lang="de-DE" altLang="de-DE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12015" y="4067869"/>
            <a:ext cx="2680612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1800" b="1" dirty="0" smtClean="0">
                <a:latin typeface="Tahoma" pitchFamily="34" charset="0"/>
              </a:rPr>
              <a:t>100% Apfel </a:t>
            </a:r>
            <a:br>
              <a:rPr lang="de-AT" altLang="de-DE" sz="1800" b="1" dirty="0" smtClean="0">
                <a:latin typeface="Tahoma" pitchFamily="34" charset="0"/>
              </a:rPr>
            </a:br>
            <a:r>
              <a:rPr lang="de-AT" altLang="de-DE" sz="1800" b="1" dirty="0" smtClean="0">
                <a:latin typeface="Tahoma" pitchFamily="34" charset="0"/>
              </a:rPr>
              <a:t>aus Konzentrat</a:t>
            </a:r>
            <a:endParaRPr lang="de-DE" altLang="de-DE" sz="1800" b="1" dirty="0">
              <a:latin typeface="Tahom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6634" y="4972644"/>
            <a:ext cx="2826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12ml </a:t>
            </a:r>
            <a:r>
              <a:rPr lang="en-US" sz="1800" dirty="0" err="1" smtClean="0"/>
              <a:t>Apfelsaft-Konzentrat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0,6ml </a:t>
            </a:r>
            <a:r>
              <a:rPr lang="en-US" sz="1800" dirty="0" err="1" smtClean="0"/>
              <a:t>Apfel</a:t>
            </a:r>
            <a:r>
              <a:rPr lang="en-US" sz="1800" dirty="0" smtClean="0"/>
              <a:t> </a:t>
            </a:r>
            <a:r>
              <a:rPr lang="en-US" sz="1800" dirty="0"/>
              <a:t>A</a:t>
            </a:r>
            <a:r>
              <a:rPr lang="en-US" sz="1800" dirty="0" smtClean="0"/>
              <a:t>roma FTNF</a:t>
            </a:r>
            <a:br>
              <a:rPr lang="en-US" sz="1800" dirty="0" smtClean="0"/>
            </a:br>
            <a:r>
              <a:rPr lang="en-US" sz="1800" dirty="0" smtClean="0"/>
              <a:t>(ca. ½ </a:t>
            </a:r>
            <a:r>
              <a:rPr lang="en-US" sz="1800" dirty="0" err="1" smtClean="0"/>
              <a:t>Kubikzentimeter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Auffüllen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100ml Wasser</a:t>
            </a:r>
            <a:endParaRPr lang="de-DE" sz="1800" dirty="0" smtClean="0"/>
          </a:p>
        </p:txBody>
      </p:sp>
      <p:sp>
        <p:nvSpPr>
          <p:cNvPr id="9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18900" y="4067869"/>
            <a:ext cx="2623150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1800" b="1" dirty="0" smtClean="0">
                <a:latin typeface="Tahoma" pitchFamily="34" charset="0"/>
              </a:rPr>
              <a:t>25% Schwarze Johannisbeere</a:t>
            </a:r>
            <a:endParaRPr lang="de-DE" altLang="de-DE" sz="1800" b="1" dirty="0">
              <a:latin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09970" y="4976761"/>
            <a:ext cx="2638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25ml </a:t>
            </a:r>
            <a:r>
              <a:rPr lang="en-US" sz="1800" dirty="0" err="1" smtClean="0"/>
              <a:t>Johannisbeersaft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Direktsaft</a:t>
            </a:r>
            <a:r>
              <a:rPr lang="en-US" sz="1800" dirty="0" smtClean="0"/>
              <a:t>;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konzentriert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10,5g </a:t>
            </a:r>
            <a:r>
              <a:rPr lang="en-US" sz="1800" dirty="0" err="1" smtClean="0"/>
              <a:t>Zucker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Auffüllen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100ml Wasser</a:t>
            </a:r>
            <a:endParaRPr lang="en-US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653450" y="1562683"/>
            <a:ext cx="5255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Zuerst Apfelsaftkonzentrat &amp; </a:t>
            </a:r>
            <a:br>
              <a:rPr lang="de-AT" dirty="0" smtClean="0"/>
            </a:br>
            <a:r>
              <a:rPr lang="de-AT" dirty="0" err="1" smtClean="0"/>
              <a:t>Johannisbeer</a:t>
            </a:r>
            <a:r>
              <a:rPr lang="de-AT" dirty="0" smtClean="0"/>
              <a:t>-Direktsaft probieren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Dann selber ausmischen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Dann mit Happy Day vergleichen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4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210" y="287316"/>
            <a:ext cx="6985043" cy="61958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3 Arten von „Säften“</a:t>
            </a:r>
            <a:endParaRPr lang="de-AT" dirty="0"/>
          </a:p>
        </p:txBody>
      </p:sp>
      <p:sp>
        <p:nvSpPr>
          <p:cNvPr id="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3472" y="1239822"/>
            <a:ext cx="2619391" cy="448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>
                <a:solidFill>
                  <a:srgbClr val="FFFF00"/>
                </a:solidFill>
                <a:latin typeface="Tahoma" pitchFamily="34" charset="0"/>
              </a:rPr>
              <a:t>100% Säfte</a:t>
            </a:r>
            <a:endParaRPr lang="de-DE" altLang="de-DE" sz="2315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99741" y="1239821"/>
            <a:ext cx="2619391" cy="448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>
                <a:solidFill>
                  <a:srgbClr val="FFFF00"/>
                </a:solidFill>
                <a:latin typeface="Tahoma" pitchFamily="34" charset="0"/>
              </a:rPr>
              <a:t>Nektare</a:t>
            </a:r>
            <a:endParaRPr lang="de-DE" altLang="de-DE" sz="2315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82899" y="1239821"/>
            <a:ext cx="2619391" cy="448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>
                <a:solidFill>
                  <a:srgbClr val="FFFF00"/>
                </a:solidFill>
                <a:latin typeface="Tahoma" pitchFamily="34" charset="0"/>
              </a:rPr>
              <a:t>Fruchtgetränke</a:t>
            </a:r>
            <a:endParaRPr lang="de-DE" altLang="de-DE" sz="2315" b="1" dirty="0">
              <a:solidFill>
                <a:srgbClr val="FFFF00"/>
              </a:solidFill>
              <a:latin typeface="Tahoma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2985332" y="1239822"/>
            <a:ext cx="0" cy="611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6001600" y="1239822"/>
            <a:ext cx="0" cy="611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314908" y="1917117"/>
            <a:ext cx="2487382" cy="294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43" dirty="0"/>
              <a:t>Fruchtgehalt 6 – 20%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543" dirty="0"/>
          </a:p>
          <a:p>
            <a:r>
              <a:rPr lang="de-DE" sz="1543" dirty="0" smtClean="0"/>
              <a:t>Zusätze sind möglich</a:t>
            </a:r>
            <a:r>
              <a:rPr lang="de-DE" sz="1543" dirty="0"/>
              <a:t>: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Aroma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Farbstoff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Zucker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Verdickungsmittel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543" dirty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Bunt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Guter &amp; intensiver Geschmack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Leicht zu trinken</a:t>
            </a:r>
          </a:p>
        </p:txBody>
      </p:sp>
      <p:sp>
        <p:nvSpPr>
          <p:cNvPr id="16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5750" y="3551065"/>
            <a:ext cx="2619391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b="1" dirty="0">
                <a:latin typeface="Tahoma" pitchFamily="34" charset="0"/>
              </a:rPr>
              <a:t>„Nicht aus Konzentrat“</a:t>
            </a:r>
            <a:endParaRPr lang="de-DE" altLang="de-DE" sz="2000" b="1" dirty="0">
              <a:latin typeface="Tahoma" pitchFamily="34" charset="0"/>
            </a:endParaRPr>
          </a:p>
        </p:txBody>
      </p:sp>
      <p:sp>
        <p:nvSpPr>
          <p:cNvPr id="1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8028" y="5328013"/>
            <a:ext cx="261939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b="1" dirty="0">
                <a:latin typeface="Tahoma" pitchFamily="34" charset="0"/>
              </a:rPr>
              <a:t>„Aus Konzentrat“</a:t>
            </a:r>
            <a:endParaRPr lang="de-DE" altLang="de-DE" sz="2000" b="1" dirty="0">
              <a:latin typeface="Tahoma" pitchFamily="34" charset="0"/>
            </a:endParaRPr>
          </a:p>
        </p:txBody>
      </p:sp>
      <p:sp>
        <p:nvSpPr>
          <p:cNvPr id="18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61287" y="3348208"/>
            <a:ext cx="261939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b="1" dirty="0">
                <a:latin typeface="Tahoma" pitchFamily="34" charset="0"/>
              </a:rPr>
              <a:t>„Edelnektare“</a:t>
            </a:r>
            <a:endParaRPr lang="de-DE" altLang="de-DE" sz="2000" b="1" dirty="0">
              <a:latin typeface="Tahoma" pitchFamily="34" charset="0"/>
            </a:endParaRPr>
          </a:p>
        </p:txBody>
      </p:sp>
      <p:sp>
        <p:nvSpPr>
          <p:cNvPr id="19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12667" y="5502481"/>
            <a:ext cx="2619391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b="1" dirty="0">
                <a:latin typeface="Tahoma" pitchFamily="34" charset="0"/>
              </a:rPr>
              <a:t>„</a:t>
            </a:r>
            <a:r>
              <a:rPr lang="de-AT" altLang="de-DE" sz="2000" b="1" dirty="0" err="1">
                <a:latin typeface="Tahoma" pitchFamily="34" charset="0"/>
              </a:rPr>
              <a:t>Erfrischungs</a:t>
            </a:r>
            <a:r>
              <a:rPr lang="de-AT" altLang="de-DE" sz="2000" b="1" dirty="0">
                <a:latin typeface="Tahoma" pitchFamily="34" charset="0"/>
              </a:rPr>
              <a:t/>
            </a:r>
            <a:br>
              <a:rPr lang="de-AT" altLang="de-DE" sz="2000" b="1" dirty="0">
                <a:latin typeface="Tahoma" pitchFamily="34" charset="0"/>
              </a:rPr>
            </a:br>
            <a:r>
              <a:rPr lang="de-AT" altLang="de-DE" sz="2000" b="1" dirty="0" err="1">
                <a:latin typeface="Tahoma" pitchFamily="34" charset="0"/>
              </a:rPr>
              <a:t>nektare</a:t>
            </a:r>
            <a:r>
              <a:rPr lang="de-AT" altLang="de-DE" sz="2000" b="1" dirty="0">
                <a:latin typeface="Tahoma" pitchFamily="34" charset="0"/>
              </a:rPr>
              <a:t>“</a:t>
            </a:r>
            <a:endParaRPr lang="de-DE" altLang="de-DE" sz="2000" b="1" dirty="0">
              <a:latin typeface="Tahoma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4097" y="1908500"/>
            <a:ext cx="2806074" cy="1279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Nur reiner Saft aus Früchten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543" dirty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Kein Zucker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Kein zusätzliches Wasser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Keine künstlichen Zutaten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079713" y="1908499"/>
            <a:ext cx="2846726" cy="104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Fruchtgehalt 20 – 50%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 smtClean="0"/>
              <a:t>Zugabe von Zucker </a:t>
            </a:r>
            <a:r>
              <a:rPr lang="de-DE" sz="1543" dirty="0"/>
              <a:t>&amp; Wasser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543" dirty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543" dirty="0"/>
              <a:t>Keine künstlichen Zutaten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180600" y="3825801"/>
            <a:ext cx="2124694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23" dirty="0"/>
              <a:t>100% Saft nicht möglich:</a:t>
            </a:r>
          </a:p>
          <a:p>
            <a:r>
              <a:rPr lang="de-DE" sz="1323" b="1" u="sng" dirty="0"/>
              <a:t>Saure Früchte</a:t>
            </a:r>
            <a:r>
              <a:rPr lang="de-DE" sz="1323" b="1" dirty="0"/>
              <a:t> </a:t>
            </a:r>
            <a:r>
              <a:rPr lang="de-DE" sz="1323" b="1" dirty="0" smtClean="0"/>
              <a:t/>
            </a:r>
            <a:br>
              <a:rPr lang="de-DE" sz="1323" b="1" dirty="0" smtClean="0"/>
            </a:br>
            <a:r>
              <a:rPr lang="de-DE" sz="1323" dirty="0" smtClean="0"/>
              <a:t>(</a:t>
            </a:r>
            <a:r>
              <a:rPr lang="de-DE" sz="1323" dirty="0"/>
              <a:t>Maracuja, </a:t>
            </a:r>
            <a:r>
              <a:rPr lang="de-DE" sz="1323" dirty="0" err="1"/>
              <a:t>Cranberry</a:t>
            </a:r>
            <a:r>
              <a:rPr lang="de-DE" sz="1323" dirty="0"/>
              <a:t>, Johannisbeere,,...)</a:t>
            </a:r>
          </a:p>
          <a:p>
            <a:r>
              <a:rPr lang="de-DE" sz="1323" b="1" u="sng" dirty="0"/>
              <a:t>Dicke Fruchte</a:t>
            </a:r>
            <a:br>
              <a:rPr lang="de-DE" sz="1323" b="1" u="sng" dirty="0"/>
            </a:br>
            <a:r>
              <a:rPr lang="de-DE" sz="1323" dirty="0"/>
              <a:t>(Pfirsich, Mango, </a:t>
            </a:r>
            <a:r>
              <a:rPr lang="de-DE" sz="1323" dirty="0" smtClean="0"/>
              <a:t>Marille,..)</a:t>
            </a:r>
            <a:endParaRPr lang="de-DE" sz="1323" dirty="0"/>
          </a:p>
        </p:txBody>
      </p:sp>
      <p:sp>
        <p:nvSpPr>
          <p:cNvPr id="26" name="Textfeld 25"/>
          <p:cNvSpPr txBox="1"/>
          <p:nvPr/>
        </p:nvSpPr>
        <p:spPr>
          <a:xfrm>
            <a:off x="3169553" y="6489932"/>
            <a:ext cx="2679767" cy="70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323" dirty="0"/>
              <a:t>Orange, Apfel, Multi,…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323" dirty="0"/>
              <a:t>Leicht zu trinken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323" dirty="0"/>
              <a:t>günstiger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66" y="6224675"/>
            <a:ext cx="1791023" cy="10092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128" y="4127407"/>
            <a:ext cx="809143" cy="123994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91" y="6489932"/>
            <a:ext cx="638251" cy="93039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572" y="4901426"/>
            <a:ext cx="1744318" cy="1065115"/>
          </a:xfrm>
          <a:prstGeom prst="rect">
            <a:avLst/>
          </a:prstGeom>
        </p:spPr>
      </p:pic>
      <p:pic>
        <p:nvPicPr>
          <p:cNvPr id="23" name="Picture 3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499" y="3348208"/>
            <a:ext cx="1584723" cy="874899"/>
          </a:xfrm>
          <a:prstGeom prst="rect">
            <a:avLst/>
          </a:prstGeom>
        </p:spPr>
      </p:pic>
      <p:pic>
        <p:nvPicPr>
          <p:cNvPr id="30" name="Picture 4">
            <a:hlinkClick r:id="rId9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499" y="4421241"/>
            <a:ext cx="1584723" cy="874899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12" r="20869"/>
          <a:stretch>
            <a:fillRect/>
          </a:stretch>
        </p:blipFill>
        <p:spPr bwMode="auto">
          <a:xfrm>
            <a:off x="6812388" y="6170631"/>
            <a:ext cx="994762" cy="106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64" y="4326974"/>
            <a:ext cx="1285587" cy="8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/>
      <p:bldP spid="16" grpId="0" animBg="1"/>
      <p:bldP spid="17" grpId="0" animBg="1"/>
      <p:bldP spid="18" grpId="0" animBg="1"/>
      <p:bldP spid="19" grpId="0" animBg="1"/>
      <p:bldP spid="20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CO2-Footprint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Verringerung</a:t>
            </a:r>
            <a:r>
              <a:rPr lang="en-US" dirty="0" smtClean="0"/>
              <a:t> des </a:t>
            </a:r>
            <a:r>
              <a:rPr lang="en-US" dirty="0" err="1" smtClean="0"/>
              <a:t>Energieverbrauches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Herstellung</a:t>
            </a:r>
            <a:r>
              <a:rPr lang="en-US" dirty="0" smtClean="0"/>
              <a:t> von </a:t>
            </a:r>
            <a:r>
              <a:rPr lang="en-US" dirty="0" err="1" smtClean="0"/>
              <a:t>Konzentrat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Land der </a:t>
            </a:r>
            <a:r>
              <a:rPr lang="en-US" dirty="0" err="1" smtClean="0"/>
              <a:t>Frucht</a:t>
            </a:r>
            <a:endParaRPr lang="en-US" dirty="0" smtClean="0"/>
          </a:p>
          <a:p>
            <a:r>
              <a:rPr lang="en-US" dirty="0" smtClean="0"/>
              <a:t>Z.B. </a:t>
            </a:r>
            <a:r>
              <a:rPr lang="en-US" dirty="0" err="1" smtClean="0"/>
              <a:t>Orangenkonzentrat</a:t>
            </a:r>
            <a:endParaRPr lang="en-US" dirty="0" smtClean="0"/>
          </a:p>
          <a:p>
            <a:pPr marL="456983" lvl="1" indent="0">
              <a:buNone/>
            </a:pPr>
            <a:r>
              <a:rPr lang="en-US" dirty="0" err="1" smtClean="0"/>
              <a:t>Statt</a:t>
            </a:r>
            <a:r>
              <a:rPr lang="en-US" dirty="0" smtClean="0"/>
              <a:t> 2,5 kg/Liter </a:t>
            </a:r>
            <a:r>
              <a:rPr lang="en-US" dirty="0" err="1" smtClean="0"/>
              <a:t>Orangen-Direktsaft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136ml </a:t>
            </a:r>
            <a:r>
              <a:rPr lang="en-US" dirty="0" err="1" smtClean="0"/>
              <a:t>Konzentrat</a:t>
            </a:r>
            <a:r>
              <a:rPr lang="en-US" dirty="0" smtClean="0"/>
              <a:t> </a:t>
            </a:r>
            <a:r>
              <a:rPr lang="en-US" dirty="0" err="1" smtClean="0"/>
              <a:t>transportiert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pPr marL="514324" indent="-457200"/>
            <a:r>
              <a:rPr lang="en-US" dirty="0" smtClean="0"/>
              <a:t>Das </a:t>
            </a:r>
            <a:r>
              <a:rPr lang="en-US" dirty="0" err="1" smtClean="0"/>
              <a:t>schont</a:t>
            </a:r>
            <a:r>
              <a:rPr lang="en-US" dirty="0" smtClean="0"/>
              <a:t> die </a:t>
            </a:r>
            <a:r>
              <a:rPr lang="en-US" dirty="0" err="1" smtClean="0"/>
              <a:t>Umwelt</a:t>
            </a:r>
            <a:endParaRPr lang="en-US" dirty="0" smtClean="0"/>
          </a:p>
          <a:p>
            <a:pPr marL="514324" indent="-457200"/>
            <a:r>
              <a:rPr lang="en-US" dirty="0" err="1" smtClean="0"/>
              <a:t>Verringert</a:t>
            </a:r>
            <a:r>
              <a:rPr lang="en-US" dirty="0" smtClean="0"/>
              <a:t> den </a:t>
            </a:r>
            <a:r>
              <a:rPr lang="en-US" dirty="0" err="1" smtClean="0"/>
              <a:t>Preis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Konsumenten</a:t>
            </a:r>
            <a:endParaRPr lang="en-US" dirty="0" smtClean="0"/>
          </a:p>
          <a:p>
            <a:pPr marL="456983" lvl="1" indent="0">
              <a:buNone/>
            </a:pPr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013" y="4850825"/>
            <a:ext cx="4320000" cy="2385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88963" y="6527939"/>
            <a:ext cx="131388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Skriptum:</a:t>
            </a:r>
            <a:br>
              <a:rPr lang="de-AT" sz="2000" dirty="0" smtClean="0"/>
            </a:br>
            <a:r>
              <a:rPr lang="de-AT" sz="2000" dirty="0" smtClean="0"/>
              <a:t>Seite 22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0649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956820"/>
          </a:xfrm>
        </p:spPr>
        <p:txBody>
          <a:bodyPr/>
          <a:lstStyle/>
          <a:p>
            <a:r>
              <a:rPr lang="en-US" dirty="0" err="1" smtClean="0"/>
              <a:t>Abfüllung</a:t>
            </a:r>
            <a:r>
              <a:rPr lang="en-US" dirty="0" smtClean="0"/>
              <a:t> &amp; </a:t>
            </a:r>
            <a:r>
              <a:rPr lang="en-US" dirty="0" err="1" smtClean="0"/>
              <a:t>Pasteurisation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72" y="1259557"/>
            <a:ext cx="5877839" cy="498903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Abfüllung</a:t>
            </a:r>
            <a:r>
              <a:rPr lang="en-US" sz="2800" dirty="0" smtClean="0"/>
              <a:t> und </a:t>
            </a:r>
            <a:r>
              <a:rPr lang="en-US" sz="2800" dirty="0" err="1" smtClean="0"/>
              <a:t>Pasteurisation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 err="1" smtClean="0"/>
              <a:t>eng</a:t>
            </a:r>
            <a:r>
              <a:rPr lang="en-US" sz="2800" dirty="0" smtClean="0"/>
              <a:t> </a:t>
            </a:r>
            <a:r>
              <a:rPr lang="en-US" sz="2800" dirty="0" err="1" smtClean="0"/>
              <a:t>verknüpft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Kalt-Aseptische</a:t>
            </a:r>
            <a:r>
              <a:rPr lang="en-US" sz="2800" dirty="0" smtClean="0"/>
              <a:t> </a:t>
            </a:r>
            <a:r>
              <a:rPr lang="en-US" sz="2800" dirty="0" err="1" smtClean="0"/>
              <a:t>Abfüllung</a:t>
            </a:r>
            <a:r>
              <a:rPr lang="en-US" sz="2800" dirty="0" smtClean="0"/>
              <a:t> (</a:t>
            </a:r>
            <a:r>
              <a:rPr lang="en-US" sz="2800" dirty="0" err="1" smtClean="0"/>
              <a:t>bei</a:t>
            </a:r>
            <a:r>
              <a:rPr lang="en-US" sz="2800" dirty="0" smtClean="0"/>
              <a:t> </a:t>
            </a:r>
            <a:r>
              <a:rPr lang="en-US" sz="2800" dirty="0" err="1" smtClean="0"/>
              <a:t>Karton</a:t>
            </a:r>
            <a:r>
              <a:rPr lang="en-US" sz="2800" dirty="0" smtClean="0"/>
              <a:t> und </a:t>
            </a:r>
            <a:r>
              <a:rPr lang="en-US" sz="2800" dirty="0" err="1" smtClean="0"/>
              <a:t>Petflaschen</a:t>
            </a:r>
            <a:r>
              <a:rPr lang="en-US" sz="2800" dirty="0" smtClean="0"/>
              <a:t>)</a:t>
            </a:r>
          </a:p>
          <a:p>
            <a:pPr lvl="1"/>
            <a:r>
              <a:rPr lang="en-US" sz="2000" dirty="0" err="1" smtClean="0"/>
              <a:t>Saft</a:t>
            </a:r>
            <a:r>
              <a:rPr lang="en-US" sz="2000" dirty="0" smtClean="0"/>
              <a:t> </a:t>
            </a:r>
            <a:r>
              <a:rPr lang="en-US" sz="2000" dirty="0" err="1" smtClean="0"/>
              <a:t>wird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30sec. auf 70-90° </a:t>
            </a:r>
            <a:r>
              <a:rPr lang="en-US" sz="2000" dirty="0" err="1" smtClean="0"/>
              <a:t>erhitzt</a:t>
            </a:r>
            <a:r>
              <a:rPr lang="en-US" sz="2000" dirty="0" smtClean="0"/>
              <a:t>, </a:t>
            </a:r>
            <a:r>
              <a:rPr lang="en-US" sz="2000" dirty="0" err="1" smtClean="0"/>
              <a:t>sofort</a:t>
            </a:r>
            <a:r>
              <a:rPr lang="en-US" sz="2000" dirty="0" smtClean="0"/>
              <a:t> </a:t>
            </a:r>
            <a:r>
              <a:rPr lang="en-US" sz="2000" dirty="0" err="1" smtClean="0"/>
              <a:t>abgekühlt</a:t>
            </a:r>
            <a:r>
              <a:rPr lang="en-US" sz="2000" dirty="0" smtClean="0"/>
              <a:t> und </a:t>
            </a:r>
            <a:r>
              <a:rPr lang="en-US" sz="2000" dirty="0" err="1" smtClean="0"/>
              <a:t>kalt</a:t>
            </a:r>
            <a:r>
              <a:rPr lang="en-US" sz="2000" dirty="0" smtClean="0"/>
              <a:t> </a:t>
            </a:r>
            <a:r>
              <a:rPr lang="en-US" sz="2000" dirty="0" err="1" smtClean="0"/>
              <a:t>abgefüllt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 err="1" smtClean="0"/>
              <a:t>Heißabfüllung</a:t>
            </a:r>
            <a:r>
              <a:rPr lang="en-US" sz="2800" dirty="0" smtClean="0"/>
              <a:t> (</a:t>
            </a:r>
            <a:r>
              <a:rPr lang="en-US" sz="2800" dirty="0" err="1" smtClean="0"/>
              <a:t>v.a.</a:t>
            </a:r>
            <a:r>
              <a:rPr lang="en-US" sz="2800" dirty="0" smtClean="0"/>
              <a:t> </a:t>
            </a:r>
            <a:r>
              <a:rPr lang="en-US" sz="2800" dirty="0" err="1" smtClean="0"/>
              <a:t>bei</a:t>
            </a:r>
            <a:r>
              <a:rPr lang="en-US" sz="2800" dirty="0" smtClean="0"/>
              <a:t> </a:t>
            </a:r>
            <a:r>
              <a:rPr lang="en-US" sz="2800" dirty="0" err="1" smtClean="0"/>
              <a:t>Glasflaschen</a:t>
            </a:r>
            <a:r>
              <a:rPr lang="en-US" sz="2800" dirty="0" smtClean="0"/>
              <a:t>)</a:t>
            </a:r>
          </a:p>
          <a:p>
            <a:pPr lvl="1"/>
            <a:r>
              <a:rPr lang="de-AT" sz="2000" dirty="0" smtClean="0"/>
              <a:t>Heißer </a:t>
            </a:r>
            <a:r>
              <a:rPr lang="en-US" sz="2000" dirty="0" err="1" smtClean="0"/>
              <a:t>Saft</a:t>
            </a:r>
            <a:r>
              <a:rPr lang="en-US" sz="2000" dirty="0" smtClean="0"/>
              <a:t> </a:t>
            </a:r>
            <a:r>
              <a:rPr lang="en-US" sz="2000" dirty="0" err="1" smtClean="0"/>
              <a:t>wird</a:t>
            </a:r>
            <a:r>
              <a:rPr lang="en-US" sz="2000" dirty="0" smtClean="0"/>
              <a:t> </a:t>
            </a:r>
            <a:r>
              <a:rPr lang="en-US" sz="2000" dirty="0" err="1" smtClean="0"/>
              <a:t>abgefüllt</a:t>
            </a:r>
            <a:r>
              <a:rPr lang="en-US" sz="2000" dirty="0" smtClean="0"/>
              <a:t>, in den </a:t>
            </a:r>
            <a:r>
              <a:rPr lang="en-US" sz="2000" dirty="0" err="1" smtClean="0"/>
              <a:t>Flaschen</a:t>
            </a:r>
            <a:r>
              <a:rPr lang="en-US" sz="2000" dirty="0" smtClean="0"/>
              <a:t> </a:t>
            </a:r>
            <a:r>
              <a:rPr lang="en-US" sz="2000" dirty="0" err="1" smtClean="0"/>
              <a:t>pasteurisiert</a:t>
            </a:r>
            <a:r>
              <a:rPr lang="en-US" sz="2000" dirty="0" smtClean="0"/>
              <a:t> und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Flasche</a:t>
            </a:r>
            <a:r>
              <a:rPr lang="en-US" sz="2000" dirty="0" smtClean="0"/>
              <a:t> </a:t>
            </a:r>
            <a:r>
              <a:rPr lang="en-US" sz="2000" dirty="0" err="1" smtClean="0"/>
              <a:t>abgekühlt</a:t>
            </a:r>
            <a:endParaRPr lang="en-US" sz="2000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Klick</a:t>
            </a:r>
            <a:r>
              <a:rPr lang="en-US" sz="2000" dirty="0" smtClean="0"/>
              <a:t>” </a:t>
            </a:r>
            <a:r>
              <a:rPr lang="en-US" sz="2000" dirty="0" err="1" smtClean="0"/>
              <a:t>beim</a:t>
            </a:r>
            <a:r>
              <a:rPr lang="en-US" sz="2000" dirty="0" smtClean="0"/>
              <a:t> </a:t>
            </a:r>
            <a:r>
              <a:rPr lang="en-US" sz="2000" dirty="0" err="1" smtClean="0"/>
              <a:t>Öffnen</a:t>
            </a:r>
            <a:endParaRPr lang="en-US" sz="20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1" y="6444133"/>
            <a:ext cx="1584176" cy="874597"/>
          </a:xfrm>
          <a:prstGeom prst="rect">
            <a:avLst/>
          </a:prstGeom>
        </p:spPr>
      </p:pic>
      <p:pic>
        <p:nvPicPr>
          <p:cNvPr id="5" name="Picture 5" descr="116-1680_IM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050" y="0"/>
            <a:ext cx="4170040" cy="750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04344" y="6620765"/>
            <a:ext cx="131388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Skriptum:</a:t>
            </a:r>
            <a:br>
              <a:rPr lang="de-AT" sz="2000" dirty="0" smtClean="0"/>
            </a:br>
            <a:r>
              <a:rPr lang="de-AT" sz="2000" dirty="0" smtClean="0"/>
              <a:t>Seite 24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9553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Verpackungen &amp; Qualität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556873"/>
            <a:ext cx="9622632" cy="5678952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Für jeden Zweck die richtige Verpackung, z.B.</a:t>
            </a:r>
          </a:p>
          <a:p>
            <a:pPr lvl="1"/>
            <a:r>
              <a:rPr lang="de-AT" dirty="0" smtClean="0"/>
              <a:t>Karton, 2l – Familien mit großem Bedarf</a:t>
            </a:r>
          </a:p>
          <a:p>
            <a:pPr lvl="1"/>
            <a:r>
              <a:rPr lang="de-AT" dirty="0" smtClean="0"/>
              <a:t>Glas, kleine Flaschen - Gastronomie - Tischkultur</a:t>
            </a:r>
          </a:p>
          <a:p>
            <a:pPr lvl="1"/>
            <a:r>
              <a:rPr lang="de-AT" dirty="0" smtClean="0"/>
              <a:t>PET-Flaschen, Dosen - für unterwegs, handlich </a:t>
            </a:r>
          </a:p>
          <a:p>
            <a:pPr lvl="1"/>
            <a:r>
              <a:rPr lang="de-AT" dirty="0" smtClean="0"/>
              <a:t>Großpackungen, Container - für Schankanlagen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Schädliche Einflüsse</a:t>
            </a:r>
          </a:p>
          <a:p>
            <a:pPr lvl="1"/>
            <a:r>
              <a:rPr lang="de-AT" dirty="0" smtClean="0"/>
              <a:t>Luft (Sauerstoff, Mikroorganismen)</a:t>
            </a:r>
          </a:p>
          <a:p>
            <a:pPr lvl="1"/>
            <a:r>
              <a:rPr lang="de-AT" dirty="0" smtClean="0"/>
              <a:t>Licht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Qualitätsminderungen</a:t>
            </a:r>
          </a:p>
          <a:p>
            <a:pPr lvl="1"/>
            <a:r>
              <a:rPr lang="de-AT" dirty="0" smtClean="0"/>
              <a:t>Empfindlichkeit des </a:t>
            </a:r>
            <a:r>
              <a:rPr lang="de-AT" dirty="0"/>
              <a:t>Saftes (Zitrusfrüchte sehr sensibel) </a:t>
            </a:r>
            <a:endParaRPr lang="de-AT" dirty="0" smtClean="0"/>
          </a:p>
          <a:p>
            <a:pPr lvl="1"/>
            <a:r>
              <a:rPr lang="de-AT" dirty="0" smtClean="0"/>
              <a:t>Lagerung (Wärme, Temperatur)</a:t>
            </a:r>
          </a:p>
          <a:p>
            <a:pPr lvl="1"/>
            <a:r>
              <a:rPr lang="de-AT" dirty="0" smtClean="0"/>
              <a:t>Zeit (Alter)</a:t>
            </a:r>
            <a:endParaRPr lang="de-AT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422" y="5827567"/>
            <a:ext cx="1377658" cy="76058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9759" y="2915741"/>
            <a:ext cx="1584176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9759" y="1446806"/>
            <a:ext cx="172819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5" b="-2489"/>
          <a:stretch/>
        </p:blipFill>
        <p:spPr bwMode="auto">
          <a:xfrm>
            <a:off x="8466419" y="4358632"/>
            <a:ext cx="194421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449759" y="6658520"/>
            <a:ext cx="131388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Skriptum:</a:t>
            </a:r>
            <a:br>
              <a:rPr lang="de-AT" sz="2000" dirty="0" smtClean="0"/>
            </a:br>
            <a:r>
              <a:rPr lang="de-AT" sz="2000" dirty="0" smtClean="0"/>
              <a:t>Seite 25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6394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Von der Frucht zum Saft in 14 Kapitel:</a:t>
            </a:r>
            <a:br>
              <a:rPr lang="de-AT" dirty="0" smtClean="0"/>
            </a:br>
            <a:r>
              <a:rPr lang="de-AT" dirty="0" smtClean="0"/>
              <a:t>Das 4-Medien-Paket für Ihren Unterricht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34989" y="1908175"/>
            <a:ext cx="5530997" cy="5544070"/>
          </a:xfrm>
        </p:spPr>
        <p:txBody>
          <a:bodyPr>
            <a:normAutofit fontScale="92500" lnSpcReduction="10000"/>
          </a:bodyPr>
          <a:lstStyle/>
          <a:p>
            <a:r>
              <a:rPr lang="de-AT" dirty="0" err="1" smtClean="0"/>
              <a:t>Powerpoint</a:t>
            </a:r>
            <a:endParaRPr lang="de-AT" dirty="0" smtClean="0"/>
          </a:p>
          <a:p>
            <a:pPr lvl="1"/>
            <a:r>
              <a:rPr lang="de-AT" dirty="0" smtClean="0"/>
              <a:t>21 Folien mit Video-Links und Seitenverweis Skriptum</a:t>
            </a:r>
          </a:p>
          <a:p>
            <a:pPr lvl="1"/>
            <a:r>
              <a:rPr lang="de-AT" dirty="0" smtClean="0"/>
              <a:t>frei adaptierbar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err="1" smtClean="0"/>
              <a:t>Vimeo</a:t>
            </a:r>
            <a:r>
              <a:rPr lang="de-AT" dirty="0" smtClean="0"/>
              <a:t>-Videos</a:t>
            </a:r>
          </a:p>
          <a:p>
            <a:pPr lvl="2"/>
            <a:r>
              <a:rPr lang="de-AT" dirty="0" smtClean="0"/>
              <a:t>14 Kurz-Videos mit 1-4 Minuten</a:t>
            </a:r>
          </a:p>
          <a:p>
            <a:pPr lvl="2"/>
            <a:r>
              <a:rPr lang="de-AT" dirty="0" smtClean="0"/>
              <a:t>Online &amp; Download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Skriptum für Schüler</a:t>
            </a:r>
          </a:p>
          <a:p>
            <a:pPr lvl="2"/>
            <a:r>
              <a:rPr lang="de-AT" dirty="0" smtClean="0"/>
              <a:t>35 Seiten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Experiment </a:t>
            </a:r>
          </a:p>
          <a:p>
            <a:pPr lvl="2"/>
            <a:r>
              <a:rPr lang="de-AT" dirty="0" smtClean="0"/>
              <a:t>Apfelsaft &amp; </a:t>
            </a:r>
            <a:r>
              <a:rPr lang="de-AT" dirty="0" err="1" smtClean="0"/>
              <a:t>Johannisbeer</a:t>
            </a:r>
            <a:r>
              <a:rPr lang="de-AT" dirty="0" smtClean="0"/>
              <a:t>-Nektar</a:t>
            </a:r>
          </a:p>
          <a:p>
            <a:pPr lvl="2"/>
            <a:r>
              <a:rPr lang="de-AT" dirty="0" smtClean="0"/>
              <a:t>Genaue Anleitung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05" y="2085413"/>
            <a:ext cx="3085231" cy="106418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874" y="3666570"/>
            <a:ext cx="2435666" cy="1152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274" y="5579091"/>
            <a:ext cx="1278119" cy="16561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981" y="5147989"/>
            <a:ext cx="1273112" cy="1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7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Lagerung &amp; Transport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1" y="1763928"/>
            <a:ext cx="5243363" cy="4989036"/>
          </a:xfrm>
        </p:spPr>
        <p:txBody>
          <a:bodyPr/>
          <a:lstStyle/>
          <a:p>
            <a:r>
              <a:rPr lang="de-AT" dirty="0" smtClean="0"/>
              <a:t>Lagerumschlag in 10 Tagen</a:t>
            </a:r>
          </a:p>
          <a:p>
            <a:r>
              <a:rPr lang="de-AT" dirty="0" smtClean="0"/>
              <a:t>Dadurch immer frische Ware</a:t>
            </a:r>
          </a:p>
          <a:p>
            <a:r>
              <a:rPr lang="de-AT" dirty="0" smtClean="0"/>
              <a:t>Auslieferung in Österreich </a:t>
            </a:r>
            <a:r>
              <a:rPr lang="de-AT" dirty="0" err="1" smtClean="0"/>
              <a:t>großteils</a:t>
            </a:r>
            <a:r>
              <a:rPr lang="de-AT" dirty="0" smtClean="0"/>
              <a:t> mit ÖBB</a:t>
            </a:r>
          </a:p>
          <a:p>
            <a:r>
              <a:rPr lang="de-AT" dirty="0" smtClean="0"/>
              <a:t>Rauch ist einer der größten Bahnkunden Österreichs</a:t>
            </a:r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26" y="6256317"/>
            <a:ext cx="1799173" cy="993293"/>
          </a:xfrm>
          <a:prstGeom prst="rect">
            <a:avLst/>
          </a:prstGeom>
        </p:spPr>
      </p:pic>
      <p:pic>
        <p:nvPicPr>
          <p:cNvPr id="5" name="Picture 4" descr="102-0265_IMG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058" y="0"/>
            <a:ext cx="3991149" cy="76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967381" y="6256317"/>
            <a:ext cx="131388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Skriptum:</a:t>
            </a:r>
            <a:br>
              <a:rPr lang="de-AT" sz="2000" dirty="0" smtClean="0"/>
            </a:br>
            <a:r>
              <a:rPr lang="de-AT" sz="2000" dirty="0" smtClean="0"/>
              <a:t>Seite 28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9916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362" y="395461"/>
            <a:ext cx="8028326" cy="61958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Schritte der Saftproduktion</a:t>
            </a:r>
            <a:endParaRPr lang="de-AT" dirty="0"/>
          </a:p>
        </p:txBody>
      </p:sp>
      <p:sp>
        <p:nvSpPr>
          <p:cNvPr id="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1267656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Ernte &amp; Transport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1910016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Waschen &amp; Sortieren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6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2552375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Pressen &amp; Filtration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51424" y="1848537"/>
            <a:ext cx="1753110" cy="116955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Obst-verarbeitung </a:t>
            </a:r>
          </a:p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„</a:t>
            </a:r>
            <a:r>
              <a:rPr lang="de-AT" altLang="de-DE" sz="2000" dirty="0" err="1">
                <a:latin typeface="Tahoma" pitchFamily="34" charset="0"/>
              </a:rPr>
              <a:t>Halbware</a:t>
            </a:r>
            <a:r>
              <a:rPr lang="de-AT" altLang="de-DE" sz="2000" dirty="0">
                <a:latin typeface="Tahoma" pitchFamily="34" charset="0"/>
              </a:rPr>
              <a:t>“</a:t>
            </a:r>
            <a:endParaRPr lang="de-DE" altLang="de-DE" sz="2000" dirty="0">
              <a:latin typeface="Tahoma" pitchFamily="34" charset="0"/>
            </a:endParaRPr>
          </a:p>
        </p:txBody>
      </p:sp>
      <p:sp>
        <p:nvSpPr>
          <p:cNvPr id="8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3194735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Konzentration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9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3837094"/>
            <a:ext cx="6072976" cy="8048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Transport &amp; Lagerung:</a:t>
            </a:r>
            <a:br>
              <a:rPr lang="de-AT" altLang="de-DE" sz="2315" dirty="0">
                <a:latin typeface="Tahoma" pitchFamily="34" charset="0"/>
              </a:rPr>
            </a:br>
            <a:r>
              <a:rPr lang="de-AT" altLang="de-DE" sz="2315" dirty="0">
                <a:latin typeface="Tahoma" pitchFamily="34" charset="0"/>
              </a:rPr>
              <a:t>Saft, Püree, Konzentrate, Aroma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0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4787681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Mischen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1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5430041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Pasteurisierung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6072400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 smtClean="0">
                <a:latin typeface="Tahoma" pitchFamily="34" charset="0"/>
              </a:rPr>
              <a:t>Abfüllung </a:t>
            </a:r>
            <a:r>
              <a:rPr lang="de-AT" altLang="de-DE" sz="2315" dirty="0">
                <a:latin typeface="Tahoma" pitchFamily="34" charset="0"/>
              </a:rPr>
              <a:t>in </a:t>
            </a:r>
            <a:r>
              <a:rPr lang="de-AT" altLang="de-DE" sz="2315" dirty="0" smtClean="0">
                <a:latin typeface="Tahoma" pitchFamily="34" charset="0"/>
              </a:rPr>
              <a:t>Packungen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6714760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 smtClean="0">
                <a:latin typeface="Tahoma" pitchFamily="34" charset="0"/>
              </a:rPr>
              <a:t>Logistik zum Kunden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58274" y="5348772"/>
            <a:ext cx="1753110" cy="1169551"/>
          </a:xfrm>
          <a:prstGeom prst="rect">
            <a:avLst/>
          </a:prstGeom>
          <a:solidFill>
            <a:srgbClr val="FCCC0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Saft-produktion</a:t>
            </a:r>
          </a:p>
          <a:p>
            <a:pPr algn="ctr">
              <a:spcBef>
                <a:spcPct val="50000"/>
              </a:spcBef>
            </a:pPr>
            <a:r>
              <a:rPr lang="de-DE" altLang="de-DE" sz="2000" dirty="0">
                <a:latin typeface="Tahoma" pitchFamily="34" charset="0"/>
              </a:rPr>
              <a:t>„Fertigware“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593378" y="6300561"/>
            <a:ext cx="1440160" cy="114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50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Mindesthaltbarkeit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1" y="1763927"/>
            <a:ext cx="9622632" cy="547189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Lagerung</a:t>
            </a:r>
            <a:r>
              <a:rPr lang="en-US" dirty="0" smtClean="0"/>
              <a:t> &amp; </a:t>
            </a:r>
            <a:r>
              <a:rPr lang="en-US" dirty="0" err="1" smtClean="0"/>
              <a:t>Haltbarkeit</a:t>
            </a:r>
            <a:endParaRPr lang="en-US" dirty="0" smtClean="0"/>
          </a:p>
          <a:p>
            <a:pPr lvl="1"/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richtiger</a:t>
            </a:r>
            <a:r>
              <a:rPr lang="en-US" dirty="0" smtClean="0"/>
              <a:t> </a:t>
            </a:r>
            <a:r>
              <a:rPr lang="en-US" dirty="0" err="1" smtClean="0"/>
              <a:t>Lagerung</a:t>
            </a:r>
            <a:r>
              <a:rPr lang="en-US" dirty="0" smtClean="0"/>
              <a:t> </a:t>
            </a:r>
            <a:r>
              <a:rPr lang="en-US" dirty="0" err="1" smtClean="0"/>
              <a:t>garantiert</a:t>
            </a:r>
            <a:r>
              <a:rPr lang="en-US" dirty="0" smtClean="0"/>
              <a:t> </a:t>
            </a:r>
            <a:r>
              <a:rPr lang="en-US" dirty="0" err="1" smtClean="0"/>
              <a:t>Hersteller</a:t>
            </a:r>
            <a:r>
              <a:rPr lang="en-US" dirty="0" smtClean="0"/>
              <a:t> </a:t>
            </a:r>
            <a:r>
              <a:rPr lang="en-US" dirty="0" err="1" smtClean="0"/>
              <a:t>Qualität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angegeben</a:t>
            </a:r>
            <a:r>
              <a:rPr lang="en-US" dirty="0" smtClean="0"/>
              <a:t> Datum</a:t>
            </a:r>
          </a:p>
          <a:p>
            <a:pPr lvl="1"/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optimaler</a:t>
            </a:r>
            <a:r>
              <a:rPr lang="en-US" dirty="0" smtClean="0"/>
              <a:t> </a:t>
            </a:r>
            <a:r>
              <a:rPr lang="en-US" dirty="0" err="1" smtClean="0"/>
              <a:t>Lagerung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länger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Ablaufdatum</a:t>
            </a:r>
            <a:r>
              <a:rPr lang="en-US" dirty="0" smtClean="0"/>
              <a:t> - </a:t>
            </a:r>
            <a:r>
              <a:rPr lang="en-US" dirty="0" err="1" smtClean="0"/>
              <a:t>Verantwortung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Verbraucher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Datums-Stempel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Aufbrauchsdatum</a:t>
            </a:r>
            <a:endParaRPr lang="en-US" dirty="0" smtClean="0"/>
          </a:p>
          <a:p>
            <a:pPr lvl="1"/>
            <a:r>
              <a:rPr lang="en-US" dirty="0" err="1" smtClean="0"/>
              <a:t>Rückverfolgbarkeit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Qualitätssicherung</a:t>
            </a:r>
            <a:endParaRPr lang="en-US" dirty="0" smtClean="0"/>
          </a:p>
          <a:p>
            <a:pPr lvl="2"/>
            <a:r>
              <a:rPr lang="en-US" dirty="0" smtClean="0"/>
              <a:t>Code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Abfüll-Zeitpunkt</a:t>
            </a:r>
            <a:r>
              <a:rPr lang="en-US" dirty="0" smtClean="0"/>
              <a:t>, </a:t>
            </a:r>
            <a:r>
              <a:rPr lang="en-US" dirty="0" err="1" smtClean="0"/>
              <a:t>Fabrik</a:t>
            </a:r>
            <a:r>
              <a:rPr lang="en-US" dirty="0" smtClean="0"/>
              <a:t> und </a:t>
            </a:r>
            <a:r>
              <a:rPr lang="en-US" dirty="0" err="1" smtClean="0"/>
              <a:t>Abfüll-Linie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Haltbarkeit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geöffneter</a:t>
            </a:r>
            <a:r>
              <a:rPr lang="en-US" dirty="0" smtClean="0"/>
              <a:t> </a:t>
            </a:r>
            <a:r>
              <a:rPr lang="en-US" dirty="0" err="1" smtClean="0"/>
              <a:t>Packung</a:t>
            </a:r>
            <a:endParaRPr lang="en-US" dirty="0" smtClean="0"/>
          </a:p>
          <a:p>
            <a:pPr lvl="1"/>
            <a:r>
              <a:rPr lang="en-US" dirty="0" err="1" smtClean="0"/>
              <a:t>Geschlossen</a:t>
            </a:r>
            <a:r>
              <a:rPr lang="en-US" dirty="0" smtClean="0"/>
              <a:t> und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Kühlschrank</a:t>
            </a:r>
            <a:r>
              <a:rPr lang="en-US" dirty="0" smtClean="0"/>
              <a:t> </a:t>
            </a:r>
            <a:r>
              <a:rPr lang="en-US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Tage</a:t>
            </a:r>
            <a:endParaRPr lang="en-US" dirty="0" smtClean="0"/>
          </a:p>
          <a:p>
            <a:pPr lvl="1"/>
            <a:r>
              <a:rPr lang="en-US" dirty="0" err="1" smtClean="0"/>
              <a:t>Abhängig</a:t>
            </a:r>
            <a:r>
              <a:rPr lang="en-US" dirty="0" smtClean="0"/>
              <a:t> von </a:t>
            </a:r>
            <a:r>
              <a:rPr lang="en-US" dirty="0" err="1" smtClean="0"/>
              <a:t>Kühlung</a:t>
            </a:r>
            <a:r>
              <a:rPr lang="en-US" dirty="0" smtClean="0"/>
              <a:t> &amp; </a:t>
            </a:r>
            <a:r>
              <a:rPr lang="en-US" dirty="0" err="1" smtClean="0"/>
              <a:t>Öffnungsdauer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202" y="5016431"/>
            <a:ext cx="2376811" cy="131219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081088" y="6526697"/>
            <a:ext cx="131388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Skriptum:</a:t>
            </a:r>
            <a:br>
              <a:rPr lang="de-AT" sz="2000" dirty="0" smtClean="0"/>
            </a:br>
            <a:r>
              <a:rPr lang="de-AT" sz="2000" dirty="0" smtClean="0"/>
              <a:t>Seite 29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7843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6580"/>
            <a:ext cx="9622632" cy="740796"/>
          </a:xfrm>
        </p:spPr>
        <p:txBody>
          <a:bodyPr/>
          <a:lstStyle/>
          <a:p>
            <a:r>
              <a:rPr lang="de-AT" dirty="0" smtClean="0"/>
              <a:t>Noch Fragen?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161330" y="7092205"/>
            <a:ext cx="2829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800" dirty="0" smtClean="0">
                <a:hlinkClick r:id="rId3"/>
              </a:rPr>
              <a:t>www.rauch.cc/at/frag-rauch</a:t>
            </a:r>
            <a:endParaRPr lang="de-AT" sz="1800" dirty="0" smtClean="0"/>
          </a:p>
          <a:p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30"/>
          <a:stretch/>
        </p:blipFill>
        <p:spPr>
          <a:xfrm>
            <a:off x="2177554" y="2339677"/>
            <a:ext cx="6048672" cy="43358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164" y="992857"/>
            <a:ext cx="6048672" cy="13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615123" y="5030643"/>
            <a:ext cx="9088041" cy="1470124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de-AT" altLang="de-DE" sz="3900"/>
              <a:t/>
            </a:r>
            <a:br>
              <a:rPr lang="de-AT" altLang="de-DE" sz="3900"/>
            </a:br>
            <a:r>
              <a:rPr lang="de-AT" altLang="de-DE" sz="2600"/>
              <a:t/>
            </a:r>
            <a:br>
              <a:rPr lang="de-AT" altLang="de-DE" sz="2600"/>
            </a:br>
            <a:r>
              <a:rPr lang="de-AT" altLang="de-DE" sz="2600" b="0"/>
              <a:t/>
            </a:r>
            <a:br>
              <a:rPr lang="de-AT" altLang="de-DE" sz="2600" b="0"/>
            </a:br>
            <a:endParaRPr lang="de-AT" altLang="de-DE" sz="3900"/>
          </a:p>
        </p:txBody>
      </p:sp>
      <p:sp>
        <p:nvSpPr>
          <p:cNvPr id="9219" name="Textplatzhalter 1"/>
          <p:cNvSpPr>
            <a:spLocks noGrp="1"/>
          </p:cNvSpPr>
          <p:nvPr>
            <p:ph type="body" idx="1"/>
          </p:nvPr>
        </p:nvSpPr>
        <p:spPr>
          <a:xfrm>
            <a:off x="226378" y="5508029"/>
            <a:ext cx="9088041" cy="992738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Vielen</a:t>
            </a:r>
            <a:r>
              <a:rPr lang="en-US" sz="4800" b="1" dirty="0" smtClean="0"/>
              <a:t> </a:t>
            </a:r>
            <a:r>
              <a:rPr lang="en-US" sz="4800" b="1" dirty="0"/>
              <a:t>Dank </a:t>
            </a:r>
            <a:r>
              <a:rPr lang="en-US" sz="4800" b="1" dirty="0" err="1"/>
              <a:t>für’s</a:t>
            </a:r>
            <a:r>
              <a:rPr lang="en-US" sz="4800" b="1" dirty="0"/>
              <a:t> </a:t>
            </a:r>
            <a:r>
              <a:rPr lang="en-US" sz="4800" b="1" dirty="0" err="1" smtClean="0"/>
              <a:t>Mitmachen</a:t>
            </a:r>
            <a:r>
              <a:rPr lang="en-US" sz="4800" b="1" dirty="0" smtClean="0"/>
              <a:t>!</a:t>
            </a:r>
            <a:endParaRPr lang="en-US" altLang="de-DE" sz="177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7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072" y="5652045"/>
            <a:ext cx="1656184" cy="9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Der Ablauf</a:t>
            </a:r>
            <a:br>
              <a:rPr lang="de-AT" dirty="0" smtClean="0"/>
            </a:br>
            <a:r>
              <a:rPr lang="de-AT" dirty="0" smtClean="0"/>
              <a:t>www.rauch.cc/saftkunde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4988" y="1908175"/>
            <a:ext cx="4732401" cy="5328334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Informationsschreiben</a:t>
            </a:r>
          </a:p>
          <a:p>
            <a:r>
              <a:rPr lang="de-AT" dirty="0" smtClean="0"/>
              <a:t>Unterrichtsmaterialien</a:t>
            </a:r>
          </a:p>
          <a:p>
            <a:pPr lvl="1"/>
            <a:r>
              <a:rPr lang="de-AT" dirty="0" err="1" smtClean="0"/>
              <a:t>Powerpoint</a:t>
            </a:r>
            <a:r>
              <a:rPr lang="de-AT" dirty="0" smtClean="0"/>
              <a:t>-Folien</a:t>
            </a:r>
          </a:p>
          <a:p>
            <a:pPr lvl="1"/>
            <a:r>
              <a:rPr lang="de-AT" dirty="0" smtClean="0"/>
              <a:t>Videos (Online &amp; Download)</a:t>
            </a:r>
          </a:p>
          <a:p>
            <a:r>
              <a:rPr lang="de-AT" dirty="0" smtClean="0"/>
              <a:t>Online-Bestellformular</a:t>
            </a:r>
          </a:p>
          <a:p>
            <a:pPr lvl="1"/>
            <a:r>
              <a:rPr lang="de-AT" dirty="0" smtClean="0"/>
              <a:t>Spar-Gutscheine</a:t>
            </a:r>
          </a:p>
          <a:p>
            <a:pPr lvl="2"/>
            <a:r>
              <a:rPr lang="de-AT" dirty="0" smtClean="0"/>
              <a:t>Orangen, Saft</a:t>
            </a:r>
          </a:p>
          <a:p>
            <a:pPr lvl="1"/>
            <a:r>
              <a:rPr lang="de-AT" dirty="0" smtClean="0"/>
              <a:t>Unterrichtsbox</a:t>
            </a:r>
          </a:p>
          <a:p>
            <a:pPr lvl="2"/>
            <a:r>
              <a:rPr lang="de-AT" dirty="0" smtClean="0"/>
              <a:t>Skripten, Becher, Tischsets,…</a:t>
            </a:r>
          </a:p>
          <a:p>
            <a:pPr lvl="1"/>
            <a:r>
              <a:rPr lang="de-AT" dirty="0" smtClean="0"/>
              <a:t>Konzentrate &amp; Aromen</a:t>
            </a:r>
          </a:p>
          <a:p>
            <a:pPr lvl="2"/>
            <a:r>
              <a:rPr lang="de-AT" dirty="0" smtClean="0"/>
              <a:t>Gekühlt, eigene Anlieferung</a:t>
            </a:r>
          </a:p>
          <a:p>
            <a:r>
              <a:rPr lang="de-AT" dirty="0" smtClean="0">
                <a:hlinkClick r:id="rId3"/>
              </a:rPr>
              <a:t>www.rauch.cc/saftkunde</a:t>
            </a:r>
            <a:endParaRPr lang="de-AT" dirty="0" smtClean="0"/>
          </a:p>
          <a:p>
            <a:pPr lvl="1"/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256" y="3923853"/>
            <a:ext cx="2370194" cy="31010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873" y="1763613"/>
            <a:ext cx="2199845" cy="30963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187" y="1763333"/>
            <a:ext cx="2585384" cy="17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9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1330" y="251445"/>
            <a:ext cx="9622632" cy="576064"/>
          </a:xfrm>
        </p:spPr>
        <p:txBody>
          <a:bodyPr>
            <a:normAutofit fontScale="90000"/>
          </a:bodyPr>
          <a:lstStyle/>
          <a:p>
            <a:r>
              <a:rPr lang="de-AT" sz="3200" dirty="0" smtClean="0"/>
              <a:t>Saftkunde: Überblick Präsentation &amp; Videos</a:t>
            </a:r>
            <a:endParaRPr lang="de-AT" sz="3200" dirty="0"/>
          </a:p>
        </p:txBody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78117086"/>
              </p:ext>
            </p:extLst>
          </p:nvPr>
        </p:nvGraphicFramePr>
        <p:xfrm>
          <a:off x="394242" y="1259562"/>
          <a:ext cx="8912104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99176"/>
                <a:gridCol w="1882866"/>
                <a:gridCol w="700355"/>
                <a:gridCol w="1524318"/>
                <a:gridCol w="664141"/>
                <a:gridCol w="809200"/>
              </a:tblGrid>
              <a:tr h="218301"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Folie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Video in </a:t>
                      </a:r>
                      <a:r>
                        <a:rPr lang="de-AT" sz="1000" dirty="0" err="1" smtClean="0"/>
                        <a:t>Vimeo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Dauer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Skriptum 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Seite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Anzahl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Paket, Ablauf, Überblick</a:t>
                      </a:r>
                      <a:r>
                        <a:rPr lang="de-AT" sz="1000" baseline="0" dirty="0" smtClean="0"/>
                        <a:t> (ausgeblendet)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Cover „Wissen ist Saft“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2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Vorbereitung (Tischset; Material)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3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Einführung Straßenverkäufer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00</a:t>
                      </a:r>
                      <a:r>
                        <a:rPr lang="de-AT" sz="1000" baseline="0" dirty="0" smtClean="0"/>
                        <a:t> </a:t>
                      </a:r>
                      <a:r>
                        <a:rPr lang="de-AT" sz="1000" dirty="0" smtClean="0"/>
                        <a:t>Einführung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smtClean="0"/>
                        <a:t>1:48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Einführung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5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4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Produktionsschritte Grafik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01_Produktionsschritte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1:04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</a:t>
                      </a:r>
                      <a:r>
                        <a:rPr lang="de-AT" sz="1000" baseline="0" dirty="0" smtClean="0"/>
                        <a:t> </a:t>
                      </a:r>
                      <a:r>
                        <a:rPr lang="de-AT" sz="1000" baseline="0" dirty="0" err="1" smtClean="0"/>
                        <a:t>Produktionschritte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6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5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Obstverarbeitung:</a:t>
                      </a:r>
                      <a:r>
                        <a:rPr lang="de-AT" sz="1000" baseline="0" dirty="0" smtClean="0"/>
                        <a:t> Ernte, Waschen, Pressen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02 Herkunft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3:02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02 Herkunft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8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4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smtClean="0"/>
                        <a:t>03 Pressen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2:57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smtClean="0"/>
                        <a:t>03 Pressen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12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smtClean="0"/>
                        <a:t>04 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1:10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04 Filtration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14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6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Konservierung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smtClean="0"/>
                        <a:t>05 Konservierung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2:05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smtClean="0"/>
                        <a:t>5 Konservierung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15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7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Wieviel Frucht ist im Saft?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Fruchtrechner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21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8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Konzentration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06 Konzentrat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3:33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6 Konzentrat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17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5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9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err="1" smtClean="0"/>
                        <a:t>Whl</a:t>
                      </a:r>
                      <a:r>
                        <a:rPr lang="de-AT" sz="1000" dirty="0" smtClean="0"/>
                        <a:t>.</a:t>
                      </a:r>
                      <a:r>
                        <a:rPr lang="de-AT" sz="1000" baseline="0" dirty="0" smtClean="0"/>
                        <a:t> Produktionsschritte Grafik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10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Von der Frucht in die Packung:</a:t>
                      </a:r>
                      <a:r>
                        <a:rPr lang="de-AT" sz="1000" baseline="0" dirty="0" smtClean="0"/>
                        <a:t> Orangensaft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11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Ausmischen Anleitung (Tischset)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smtClean="0"/>
                        <a:t>08 Ausmischen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2:30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8 Ausmischen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23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12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Arten von Säften: Saft, Nektar, Getränk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13 Getränkekategorien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4:14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13 Getränkekategorien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31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4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13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13 Kategorien</a:t>
                      </a:r>
                      <a:r>
                        <a:rPr lang="de-AT" sz="1000" baseline="0" dirty="0" smtClean="0"/>
                        <a:t> Umfrage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0:27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14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CO2 </a:t>
                      </a:r>
                      <a:r>
                        <a:rPr lang="de-AT" sz="1000" dirty="0" err="1" smtClean="0"/>
                        <a:t>Footprint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07 CO2 </a:t>
                      </a:r>
                      <a:r>
                        <a:rPr lang="de-AT" sz="1000" dirty="0" err="1" smtClean="0"/>
                        <a:t>Footprint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1:34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7 CO2 </a:t>
                      </a:r>
                      <a:r>
                        <a:rPr lang="de-AT" sz="1000" dirty="0" err="1" smtClean="0"/>
                        <a:t>Footprint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22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15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Abfüllen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09 Abfüllen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1:40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9 Abfüllen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24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16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Verpackungen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10 Verpackung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2:50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10 Verpackung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25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3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17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Lagerung &amp; Transport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11 Lagerung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1:00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11 Lagerung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28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18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err="1" smtClean="0"/>
                        <a:t>Whl</a:t>
                      </a:r>
                      <a:r>
                        <a:rPr lang="de-AT" sz="1000" dirty="0" smtClean="0"/>
                        <a:t>.</a:t>
                      </a:r>
                      <a:r>
                        <a:rPr lang="de-AT" sz="1000" baseline="0" dirty="0" smtClean="0"/>
                        <a:t> Produktionsschritte Grafik</a:t>
                      </a:r>
                      <a:endParaRPr lang="de-AT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19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Haltbarkeit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12 Mindesthaltbarkeit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1:58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12 Mindesthaltbarkeit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29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</a:t>
                      </a:r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20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Frag Rauch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000" dirty="0"/>
                    </a:p>
                  </a:txBody>
                  <a:tcPr/>
                </a:tc>
              </a:tr>
              <a:tr h="218301"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21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Abschied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14 Schluss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1:27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Schlusswort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35</a:t>
                      </a:r>
                      <a:endParaRPr lang="de-A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</a:t>
                      </a:r>
                      <a:endParaRPr lang="de-AT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05345" y="838767"/>
            <a:ext cx="633670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ACHTUNG: In </a:t>
            </a:r>
            <a:r>
              <a:rPr lang="de-AT" sz="1600" dirty="0" err="1" smtClean="0"/>
              <a:t>Vimeo</a:t>
            </a:r>
            <a:r>
              <a:rPr lang="de-AT" sz="1600" dirty="0" smtClean="0"/>
              <a:t> „Nächstes Video automatisch abspielen“ abschalten!</a:t>
            </a:r>
            <a:endParaRPr lang="de-AT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065" y="827509"/>
            <a:ext cx="2304256" cy="2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615123" y="5030643"/>
            <a:ext cx="9088041" cy="1470124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de-AT" altLang="de-DE" sz="3900"/>
              <a:t/>
            </a:r>
            <a:br>
              <a:rPr lang="de-AT" altLang="de-DE" sz="3900"/>
            </a:br>
            <a:r>
              <a:rPr lang="de-AT" altLang="de-DE" sz="2600"/>
              <a:t/>
            </a:r>
            <a:br>
              <a:rPr lang="de-AT" altLang="de-DE" sz="2600"/>
            </a:br>
            <a:r>
              <a:rPr lang="de-AT" altLang="de-DE" sz="2600" b="0"/>
              <a:t/>
            </a:r>
            <a:br>
              <a:rPr lang="de-AT" altLang="de-DE" sz="2600" b="0"/>
            </a:br>
            <a:endParaRPr lang="de-AT" altLang="de-DE" sz="3900"/>
          </a:p>
        </p:txBody>
      </p:sp>
      <p:sp>
        <p:nvSpPr>
          <p:cNvPr id="9219" name="Textplatzhalter 1"/>
          <p:cNvSpPr>
            <a:spLocks noGrp="1"/>
          </p:cNvSpPr>
          <p:nvPr>
            <p:ph type="body" idx="1"/>
          </p:nvPr>
        </p:nvSpPr>
        <p:spPr>
          <a:xfrm>
            <a:off x="449362" y="5508029"/>
            <a:ext cx="9088041" cy="1584176"/>
          </a:xfrm>
        </p:spPr>
        <p:txBody>
          <a:bodyPr>
            <a:normAutofit fontScale="25000" lnSpcReduction="20000"/>
          </a:bodyPr>
          <a:lstStyle/>
          <a:p>
            <a:endParaRPr lang="en-US" altLang="de-DE" sz="19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de-DE" sz="19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de-DE" sz="8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Warenkunde</a:t>
            </a:r>
            <a:r>
              <a:rPr lang="en-US" altLang="de-DE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8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Fruchtsaft</a:t>
            </a:r>
            <a:endParaRPr lang="en-US" altLang="de-DE" sz="19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de-DE" sz="2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Wissen</a:t>
            </a:r>
            <a:r>
              <a:rPr lang="en-US" altLang="de-DE" sz="2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2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altLang="de-DE" sz="2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2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Saft</a:t>
            </a:r>
            <a:r>
              <a:rPr lang="en-US" altLang="de-DE" sz="2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altLang="de-DE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der </a:t>
            </a:r>
            <a:r>
              <a:rPr lang="en-US" altLang="de-DE" sz="9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Frucht</a:t>
            </a:r>
            <a:r>
              <a:rPr lang="en-US" altLang="de-DE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9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zum</a:t>
            </a:r>
            <a:r>
              <a:rPr lang="en-US" altLang="de-DE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de-DE" sz="9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Saft</a:t>
            </a:r>
            <a:endParaRPr lang="en-US" altLang="de-DE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de-DE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4591" y="302737"/>
            <a:ext cx="4019227" cy="1259946"/>
          </a:xfrm>
        </p:spPr>
        <p:txBody>
          <a:bodyPr/>
          <a:lstStyle/>
          <a:p>
            <a:r>
              <a:rPr lang="de-AT" dirty="0" smtClean="0"/>
              <a:t>Vor dem Start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4591" y="1403573"/>
            <a:ext cx="3587179" cy="5832648"/>
          </a:xfrm>
        </p:spPr>
        <p:txBody>
          <a:bodyPr>
            <a:normAutofit fontScale="85000" lnSpcReduction="20000"/>
          </a:bodyPr>
          <a:lstStyle/>
          <a:p>
            <a:r>
              <a:rPr lang="de-AT" dirty="0" smtClean="0"/>
              <a:t>Pro Schüler</a:t>
            </a:r>
          </a:p>
          <a:p>
            <a:pPr lvl="1"/>
            <a:r>
              <a:rPr lang="de-AT" dirty="0" smtClean="0"/>
              <a:t>Tisch-Set</a:t>
            </a:r>
          </a:p>
          <a:p>
            <a:pPr lvl="1"/>
            <a:r>
              <a:rPr lang="de-AT" dirty="0" smtClean="0"/>
              <a:t>Becher</a:t>
            </a:r>
          </a:p>
          <a:p>
            <a:pPr lvl="1"/>
            <a:r>
              <a:rPr lang="de-AT" dirty="0" smtClean="0"/>
              <a:t>Mischstäbchen</a:t>
            </a:r>
          </a:p>
          <a:p>
            <a:pPr lvl="1"/>
            <a:r>
              <a:rPr lang="de-AT" dirty="0" smtClean="0"/>
              <a:t>Orange</a:t>
            </a:r>
          </a:p>
          <a:p>
            <a:pPr lvl="1"/>
            <a:r>
              <a:rPr lang="de-AT" dirty="0" smtClean="0"/>
              <a:t>Serviette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Pro Gruppe</a:t>
            </a:r>
          </a:p>
          <a:p>
            <a:pPr lvl="1"/>
            <a:r>
              <a:rPr lang="de-AT" dirty="0" smtClean="0"/>
              <a:t>Wasser</a:t>
            </a:r>
          </a:p>
          <a:p>
            <a:pPr lvl="1"/>
            <a:r>
              <a:rPr lang="de-AT" dirty="0" smtClean="0"/>
              <a:t>Orangenpresse</a:t>
            </a:r>
          </a:p>
          <a:p>
            <a:pPr lvl="1"/>
            <a:r>
              <a:rPr lang="de-AT" dirty="0" smtClean="0"/>
              <a:t>1 Becher Apfelaroma</a:t>
            </a:r>
          </a:p>
          <a:p>
            <a:pPr lvl="1"/>
            <a:r>
              <a:rPr lang="de-AT" dirty="0" smtClean="0"/>
              <a:t>1 Spritze</a:t>
            </a:r>
          </a:p>
          <a:p>
            <a:pPr lvl="1"/>
            <a:r>
              <a:rPr lang="de-AT" dirty="0" smtClean="0"/>
              <a:t>Messer, Schneidbrett oder Teller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Wird verteilt</a:t>
            </a:r>
          </a:p>
          <a:p>
            <a:pPr lvl="1"/>
            <a:r>
              <a:rPr lang="de-AT" dirty="0" smtClean="0"/>
              <a:t>Säfte &amp; Konzentrat</a:t>
            </a:r>
          </a:p>
          <a:p>
            <a:pPr lvl="1"/>
            <a:r>
              <a:rPr lang="de-AT" dirty="0" smtClean="0"/>
              <a:t>Zucker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858" y="0"/>
            <a:ext cx="5798741" cy="75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Einführung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1" y="1763928"/>
            <a:ext cx="5387379" cy="4989036"/>
          </a:xfrm>
        </p:spPr>
        <p:txBody>
          <a:bodyPr/>
          <a:lstStyle/>
          <a:p>
            <a:r>
              <a:rPr lang="de-AT" dirty="0" smtClean="0"/>
              <a:t>Frischer Fruchtsaft kann jeder herstellen</a:t>
            </a:r>
          </a:p>
          <a:p>
            <a:r>
              <a:rPr lang="de-AT" dirty="0" smtClean="0"/>
              <a:t>Man braucht nur Früchte und eine Presse</a:t>
            </a:r>
          </a:p>
          <a:p>
            <a:r>
              <a:rPr lang="de-AT" dirty="0" smtClean="0"/>
              <a:t>Schwierig wird es, wenn der Fruchtsaft haltbar und der Geschmack gleichbleibend sein sollen.</a:t>
            </a:r>
            <a:endParaRPr lang="de-AT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91" y="6156101"/>
            <a:ext cx="1972267" cy="108885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018" y="1763928"/>
            <a:ext cx="3672408" cy="48861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41514" y="6721369"/>
            <a:ext cx="2314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Straßen-Verkäufer in Istanbul</a:t>
            </a:r>
            <a:endParaRPr lang="de-AT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228280" y="6506293"/>
            <a:ext cx="1244700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/>
              <a:t>Skriptum:</a:t>
            </a:r>
            <a:br>
              <a:rPr lang="de-AT" dirty="0" smtClean="0"/>
            </a:br>
            <a:r>
              <a:rPr lang="de-AT" dirty="0" smtClean="0"/>
              <a:t>Seite 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36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362" y="395461"/>
            <a:ext cx="8028326" cy="61958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Schritte der Saftproduktion</a:t>
            </a:r>
            <a:endParaRPr lang="de-AT" dirty="0"/>
          </a:p>
        </p:txBody>
      </p:sp>
      <p:sp>
        <p:nvSpPr>
          <p:cNvPr id="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1267656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Ernte &amp; Transport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1910016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Waschen &amp; Sortieren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6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2552375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Pressen &amp; Filtration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2241" y="1848537"/>
            <a:ext cx="1753110" cy="116955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Obst-verarbeitung </a:t>
            </a:r>
          </a:p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„</a:t>
            </a:r>
            <a:r>
              <a:rPr lang="de-AT" altLang="de-DE" sz="2000" dirty="0" err="1">
                <a:latin typeface="Tahoma" pitchFamily="34" charset="0"/>
              </a:rPr>
              <a:t>Halbware</a:t>
            </a:r>
            <a:r>
              <a:rPr lang="de-AT" altLang="de-DE" sz="2000" dirty="0">
                <a:latin typeface="Tahoma" pitchFamily="34" charset="0"/>
              </a:rPr>
              <a:t>“</a:t>
            </a:r>
            <a:endParaRPr lang="de-DE" altLang="de-DE" sz="2000" dirty="0">
              <a:latin typeface="Tahoma" pitchFamily="34" charset="0"/>
            </a:endParaRPr>
          </a:p>
        </p:txBody>
      </p:sp>
      <p:sp>
        <p:nvSpPr>
          <p:cNvPr id="8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3194735"/>
            <a:ext cx="6072976" cy="448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Konzentration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9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3837094"/>
            <a:ext cx="6072976" cy="8048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Transport &amp; Lagerung:</a:t>
            </a:r>
            <a:br>
              <a:rPr lang="de-AT" altLang="de-DE" sz="2315" dirty="0">
                <a:latin typeface="Tahoma" pitchFamily="34" charset="0"/>
              </a:rPr>
            </a:br>
            <a:r>
              <a:rPr lang="de-AT" altLang="de-DE" sz="2315" dirty="0">
                <a:latin typeface="Tahoma" pitchFamily="34" charset="0"/>
              </a:rPr>
              <a:t>Saft, Püree, Konzentrate, Aroma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0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92854" y="4787681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Mischen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1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5430041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>
                <a:latin typeface="Tahoma" pitchFamily="34" charset="0"/>
              </a:rPr>
              <a:t>Pasteurisierung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6072400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 smtClean="0">
                <a:latin typeface="Tahoma" pitchFamily="34" charset="0"/>
              </a:rPr>
              <a:t>Abfüllung in Packungen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04712" y="6714760"/>
            <a:ext cx="6072976" cy="4485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dirty="0" smtClean="0">
                <a:latin typeface="Tahoma" pitchFamily="34" charset="0"/>
              </a:rPr>
              <a:t>Logistik zum Kunden</a:t>
            </a:r>
            <a:endParaRPr lang="de-DE" altLang="de-DE" sz="2315" dirty="0">
              <a:latin typeface="Tahoma" pitchFamily="34" charset="0"/>
            </a:endParaRPr>
          </a:p>
        </p:txBody>
      </p:sp>
      <p:sp>
        <p:nvSpPr>
          <p:cNvPr id="1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9091" y="5348772"/>
            <a:ext cx="1753110" cy="1169551"/>
          </a:xfrm>
          <a:prstGeom prst="rect">
            <a:avLst/>
          </a:prstGeom>
          <a:solidFill>
            <a:srgbClr val="FCCC0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dirty="0">
                <a:latin typeface="Tahoma" pitchFamily="34" charset="0"/>
              </a:rPr>
              <a:t>Saft-produktion</a:t>
            </a:r>
          </a:p>
          <a:p>
            <a:pPr algn="ctr">
              <a:spcBef>
                <a:spcPct val="50000"/>
              </a:spcBef>
            </a:pPr>
            <a:r>
              <a:rPr lang="de-DE" altLang="de-DE" sz="2000" dirty="0">
                <a:latin typeface="Tahoma" pitchFamily="34" charset="0"/>
              </a:rPr>
              <a:t>„Fertigware“</a:t>
            </a:r>
          </a:p>
        </p:txBody>
      </p:sp>
      <p:pic>
        <p:nvPicPr>
          <p:cNvPr id="15" name="Picture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90" y="3509790"/>
            <a:ext cx="1584176" cy="87459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8800198" y="4456107"/>
            <a:ext cx="1586267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Skriptum:</a:t>
            </a:r>
            <a:br>
              <a:rPr lang="de-AT" dirty="0" smtClean="0"/>
            </a:br>
            <a:r>
              <a:rPr lang="de-AT" dirty="0" smtClean="0"/>
              <a:t>Seite 6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84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354" y="346861"/>
            <a:ext cx="6985043" cy="61958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Obstverarbeitung</a:t>
            </a:r>
            <a:endParaRPr lang="de-AT" dirty="0"/>
          </a:p>
        </p:txBody>
      </p:sp>
      <p:sp>
        <p:nvSpPr>
          <p:cNvPr id="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3616" y="1043534"/>
            <a:ext cx="2619391" cy="8048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 smtClean="0">
                <a:latin typeface="Tahoma" pitchFamily="34" charset="0"/>
              </a:rPr>
              <a:t>Herkunft, Ernte &amp; Transport</a:t>
            </a:r>
            <a:endParaRPr lang="de-DE" altLang="de-DE" sz="2315" b="1" dirty="0">
              <a:latin typeface="Tahoma" pitchFamily="34" charset="0"/>
            </a:endParaRPr>
          </a:p>
        </p:txBody>
      </p:sp>
      <p:sp>
        <p:nvSpPr>
          <p:cNvPr id="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19885" y="1043533"/>
            <a:ext cx="2619391" cy="8048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>
                <a:latin typeface="Tahoma" pitchFamily="34" charset="0"/>
              </a:rPr>
              <a:t>Waschen &amp; Sortieren</a:t>
            </a:r>
            <a:endParaRPr lang="de-DE" altLang="de-DE" sz="2315" b="1" dirty="0">
              <a:latin typeface="Tahoma" pitchFamily="34" charset="0"/>
            </a:endParaRPr>
          </a:p>
        </p:txBody>
      </p:sp>
      <p:sp>
        <p:nvSpPr>
          <p:cNvPr id="6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403043" y="1043533"/>
            <a:ext cx="2619391" cy="8048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15" b="1" dirty="0">
                <a:latin typeface="Tahoma" pitchFamily="34" charset="0"/>
              </a:rPr>
              <a:t>Pressen &amp; Filtration</a:t>
            </a:r>
            <a:endParaRPr lang="de-DE" altLang="de-DE" sz="2315" b="1" dirty="0">
              <a:latin typeface="Tahoma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3205476" y="1043534"/>
            <a:ext cx="0" cy="611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6169694" y="1043534"/>
            <a:ext cx="0" cy="611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03616" y="5119984"/>
            <a:ext cx="2619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Nur reife Früchte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Schneller Transport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Werke in der Nähe der Anbaugebiete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Schnelle Abwicklung</a:t>
            </a:r>
          </a:p>
        </p:txBody>
      </p:sp>
      <p:pic>
        <p:nvPicPr>
          <p:cNvPr id="12" name="Picture 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997" y="2061329"/>
            <a:ext cx="2072697" cy="123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304" y="3556935"/>
            <a:ext cx="2057313" cy="114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419885" y="4960789"/>
            <a:ext cx="270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Sorgfältige Auswahl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Kein Schmutz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Keine andere Materialien 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Keine verdorbenen Früchte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529" y="2088917"/>
            <a:ext cx="2222514" cy="1404096"/>
          </a:xfrm>
          <a:prstGeom prst="rect">
            <a:avLst/>
          </a:prstGeom>
        </p:spPr>
      </p:pic>
      <p:pic>
        <p:nvPicPr>
          <p:cNvPr id="18" name="Grafik 17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19" y="3700210"/>
            <a:ext cx="1945133" cy="1419774"/>
          </a:xfrm>
          <a:prstGeom prst="rect">
            <a:avLst/>
          </a:prstGeom>
        </p:spPr>
      </p:pic>
      <p:pic>
        <p:nvPicPr>
          <p:cNvPr id="20" name="Picture 5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043" y="3774750"/>
            <a:ext cx="2445408" cy="10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6403043" y="5009688"/>
            <a:ext cx="2619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Press-Technologien:</a:t>
            </a:r>
          </a:p>
          <a:p>
            <a:pPr marL="818954" lvl="1" indent="-314982">
              <a:buFont typeface="Arial" panose="020B0604020202020204" pitchFamily="34" charset="0"/>
              <a:buChar char="•"/>
            </a:pPr>
            <a:r>
              <a:rPr lang="de-DE" sz="1600" dirty="0"/>
              <a:t>Ganze Frucht </a:t>
            </a:r>
          </a:p>
          <a:p>
            <a:pPr marL="818954" lvl="1" indent="-314982">
              <a:buFont typeface="Arial" panose="020B0604020202020204" pitchFamily="34" charset="0"/>
              <a:buChar char="•"/>
            </a:pPr>
            <a:r>
              <a:rPr lang="de-DE" sz="1600" dirty="0"/>
              <a:t>Zitrusfrüchte</a:t>
            </a:r>
            <a:br>
              <a:rPr lang="de-DE" sz="1600" dirty="0"/>
            </a:br>
            <a:r>
              <a:rPr lang="de-DE" sz="1600" dirty="0"/>
              <a:t>(Schale!)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de-DE" sz="1600" dirty="0"/>
              <a:t>Filtration nur für klare Säfte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57" y="1991574"/>
            <a:ext cx="2164508" cy="1728192"/>
          </a:xfrm>
          <a:prstGeom prst="rect">
            <a:avLst/>
          </a:prstGeom>
        </p:spPr>
      </p:pic>
      <p:pic>
        <p:nvPicPr>
          <p:cNvPr id="17" name="Picture 4">
            <a:hlinkClick r:id="rId9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211" y="6579348"/>
            <a:ext cx="1192867" cy="658562"/>
          </a:xfrm>
          <a:prstGeom prst="rect">
            <a:avLst/>
          </a:prstGeom>
        </p:spPr>
      </p:pic>
      <p:pic>
        <p:nvPicPr>
          <p:cNvPr id="19" name="Picture 4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90" y="6607250"/>
            <a:ext cx="1152128" cy="636070"/>
          </a:xfrm>
          <a:prstGeom prst="rect">
            <a:avLst/>
          </a:prstGeom>
        </p:spPr>
      </p:pic>
      <p:pic>
        <p:nvPicPr>
          <p:cNvPr id="22" name="Picture 4">
            <a:hlinkClick r:id="rId13"/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640" y="6575219"/>
            <a:ext cx="1189678" cy="65680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731057" y="6616774"/>
            <a:ext cx="112858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Skriptum:</a:t>
            </a:r>
            <a:br>
              <a:rPr lang="de-AT" sz="1600" dirty="0" smtClean="0"/>
            </a:br>
            <a:r>
              <a:rPr lang="de-AT" sz="1600" dirty="0" smtClean="0"/>
              <a:t>Seite 8</a:t>
            </a:r>
            <a:endParaRPr lang="de-AT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9046208" y="6603794"/>
            <a:ext cx="112858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Skriptum:</a:t>
            </a:r>
            <a:br>
              <a:rPr lang="de-AT" sz="1600" dirty="0" smtClean="0"/>
            </a:br>
            <a:r>
              <a:rPr lang="de-AT" sz="1600" dirty="0" smtClean="0"/>
              <a:t>Seite 12,14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8331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5" grpId="0"/>
      <p:bldP spid="21" grpId="0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Benutzerdefiniert</PresentationFormat>
  <Paragraphs>470</Paragraphs>
  <Slides>24</Slides>
  <Notes>24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Tahoma</vt:lpstr>
      <vt:lpstr>Larissa</vt:lpstr>
      <vt:lpstr>   </vt:lpstr>
      <vt:lpstr>Von der Frucht zum Saft in 14 Kapitel: Das 4-Medien-Paket für Ihren Unterricht</vt:lpstr>
      <vt:lpstr>Der Ablauf www.rauch.cc/saftkunde</vt:lpstr>
      <vt:lpstr>Saftkunde: Überblick Präsentation &amp; Videos</vt:lpstr>
      <vt:lpstr>   </vt:lpstr>
      <vt:lpstr>Vor dem Start</vt:lpstr>
      <vt:lpstr>Einführung</vt:lpstr>
      <vt:lpstr>Die Schritte der Saftproduktion</vt:lpstr>
      <vt:lpstr>Obstverarbeitung</vt:lpstr>
      <vt:lpstr>Konservierung</vt:lpstr>
      <vt:lpstr>Wie viel Frucht ist in 1l reiner Saft</vt:lpstr>
      <vt:lpstr>Fruchtsaft-Konzentration</vt:lpstr>
      <vt:lpstr>Die Schritte der Saftproduktion</vt:lpstr>
      <vt:lpstr>„Orangen-Saft aus Konzentrat“: Von der Frucht in die Packung</vt:lpstr>
      <vt:lpstr>Und jetzt Ihr:</vt:lpstr>
      <vt:lpstr>Die 3 Arten von „Säften“</vt:lpstr>
      <vt:lpstr>CO2-Footprint</vt:lpstr>
      <vt:lpstr>Abfüllung &amp; Pasteurisation</vt:lpstr>
      <vt:lpstr>Verpackungen &amp; Qualität</vt:lpstr>
      <vt:lpstr>Lagerung &amp; Transport</vt:lpstr>
      <vt:lpstr>Die Schritte der Saftproduktion</vt:lpstr>
      <vt:lpstr>Mindesthaltbarkeit</vt:lpstr>
      <vt:lpstr>Noch Fragen?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Yippy Squeeze:  Ein Bär zum quetschen</dc:title>
  <dc:creator>Teufel Erich</dc:creator>
  <cp:lastModifiedBy>Teufel Erich</cp:lastModifiedBy>
  <cp:revision>424</cp:revision>
  <cp:lastPrinted>2018-04-13T09:55:34Z</cp:lastPrinted>
  <dcterms:created xsi:type="dcterms:W3CDTF">2014-08-05T11:16:16Z</dcterms:created>
  <dcterms:modified xsi:type="dcterms:W3CDTF">2018-11-26T04:10:54Z</dcterms:modified>
</cp:coreProperties>
</file>